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83" r:id="rId3"/>
    <p:sldId id="257" r:id="rId4"/>
    <p:sldId id="258" r:id="rId5"/>
    <p:sldId id="259" r:id="rId6"/>
    <p:sldId id="260" r:id="rId7"/>
    <p:sldId id="261" r:id="rId8"/>
    <p:sldId id="262" r:id="rId9"/>
    <p:sldId id="263" r:id="rId10"/>
    <p:sldId id="264" r:id="rId11"/>
    <p:sldId id="267" r:id="rId12"/>
    <p:sldId id="269" r:id="rId13"/>
    <p:sldId id="271" r:id="rId14"/>
    <p:sldId id="275" r:id="rId1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47" d="100"/>
          <a:sy n="147" d="100"/>
        </p:scale>
        <p:origin x="52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74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20333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E7F9FF"/>
        </a:solidFill>
        <a:effectLst/>
      </p:bgPr>
    </p:bg>
    <p:spTree>
      <p:nvGrpSpPr>
        <p:cNvPr id="1" name=""/>
        <p:cNvGrpSpPr/>
        <p:nvPr/>
      </p:nvGrpSpPr>
      <p:grpSpPr>
        <a:xfrm>
          <a:off x="0" y="0"/>
          <a:ext cx="0" cy="0"/>
          <a:chOff x="0" y="0"/>
          <a:chExt cx="0" cy="0"/>
        </a:xfrm>
      </p:grpSpPr>
      <p:sp>
        <p:nvSpPr>
          <p:cNvPr id="5" name="Text 1"/>
          <p:cNvSpPr txBox="1"/>
          <p:nvPr/>
        </p:nvSpPr>
        <p:spPr>
          <a:xfrm>
            <a:off x="361200" y="871913"/>
            <a:ext cx="8421600" cy="401700"/>
          </a:xfrm>
          <a:prstGeom prst="rect">
            <a:avLst/>
          </a:prstGeom>
          <a:noFill/>
          <a:ln/>
        </p:spPr>
        <p:txBody>
          <a:bodyPr wrap="square" lIns="0" tIns="0" rIns="0" bIns="0" rtlCol="0" anchor="t"/>
          <a:lstStyle/>
          <a:p>
            <a:pPr marL="0" indent="0" algn="ctr">
              <a:buNone/>
            </a:pPr>
            <a:r>
              <a:rPr lang="ru-RU" sz="2800" b="1" dirty="0">
                <a:effectLst/>
                <a:latin typeface="Arial" panose="020B0604020202020204" pitchFamily="34" charset="0"/>
                <a:ea typeface="Times New Roman" panose="02020603050405020304" pitchFamily="18" charset="0"/>
                <a:cs typeface="Arial" panose="020B0604020202020204" pitchFamily="34" charset="0"/>
              </a:rPr>
              <a:t>Салехардская научно-исследовательская ветеринарная опытная станция</a:t>
            </a:r>
            <a:r>
              <a:rPr lang="ru-RU" sz="2800" b="1" dirty="0">
                <a:solidFill>
                  <a:srgbClr val="042826"/>
                </a:solidFill>
                <a:effectLst/>
                <a:latin typeface="Arial" panose="020B0604020202020204" pitchFamily="34" charset="0"/>
                <a:ea typeface="Times New Roman" panose="02020603050405020304" pitchFamily="18" charset="0"/>
                <a:cs typeface="Arial" panose="020B0604020202020204" pitchFamily="34" charset="0"/>
              </a:rPr>
              <a:t> в годы Великой Отечественной войны </a:t>
            </a:r>
          </a:p>
          <a:p>
            <a:pPr marL="0" indent="0" algn="ctr">
              <a:buNone/>
            </a:pPr>
            <a:r>
              <a:rPr lang="ru-RU" sz="2800" b="1" dirty="0">
                <a:solidFill>
                  <a:srgbClr val="042826"/>
                </a:solidFill>
                <a:effectLst/>
                <a:latin typeface="Arial" panose="020B0604020202020204" pitchFamily="34" charset="0"/>
                <a:ea typeface="Times New Roman" panose="02020603050405020304" pitchFamily="18" charset="0"/>
                <a:cs typeface="Arial" panose="020B0604020202020204" pitchFamily="34" charset="0"/>
              </a:rPr>
              <a:t>1941-1945 годов</a:t>
            </a:r>
            <a:endParaRPr lang="en-US" sz="2800" b="1" dirty="0">
              <a:latin typeface="Arial" panose="020B0604020202020204" pitchFamily="34" charset="0"/>
              <a:cs typeface="Arial" panose="020B0604020202020204" pitchFamily="34" charset="0"/>
            </a:endParaRPr>
          </a:p>
        </p:txBody>
      </p:sp>
      <p:sp>
        <p:nvSpPr>
          <p:cNvPr id="9" name="Text 1">
            <a:extLst>
              <a:ext uri="{FF2B5EF4-FFF2-40B4-BE49-F238E27FC236}">
                <a16:creationId xmlns:a16="http://schemas.microsoft.com/office/drawing/2014/main" id="{376036AE-64B7-4CAC-ACDF-4DC378DEF54C}"/>
              </a:ext>
            </a:extLst>
          </p:cNvPr>
          <p:cNvSpPr txBox="1"/>
          <p:nvPr/>
        </p:nvSpPr>
        <p:spPr>
          <a:xfrm>
            <a:off x="522070" y="2644475"/>
            <a:ext cx="8421600" cy="401700"/>
          </a:xfrm>
          <a:prstGeom prst="rect">
            <a:avLst/>
          </a:prstGeom>
          <a:noFill/>
          <a:ln/>
        </p:spPr>
        <p:txBody>
          <a:bodyPr wrap="square" lIns="0" tIns="0" rIns="0" bIns="0" rtlCol="0" anchor="t"/>
          <a:lstStyle/>
          <a:p>
            <a:pPr marL="0" indent="0" algn="ctr">
              <a:buNone/>
            </a:pPr>
            <a:endParaRPr lang="en-US" sz="2000" b="1" dirty="0">
              <a:latin typeface="Arial" panose="020B0604020202020204" pitchFamily="34" charset="0"/>
              <a:cs typeface="Arial" panose="020B0604020202020204" pitchFamily="34" charset="0"/>
            </a:endParaRPr>
          </a:p>
        </p:txBody>
      </p:sp>
      <p:sp>
        <p:nvSpPr>
          <p:cNvPr id="11" name="Text 1">
            <a:extLst>
              <a:ext uri="{FF2B5EF4-FFF2-40B4-BE49-F238E27FC236}">
                <a16:creationId xmlns:a16="http://schemas.microsoft.com/office/drawing/2014/main" id="{5B46C7AD-6B04-4060-BE99-FB9D23C1D988}"/>
              </a:ext>
            </a:extLst>
          </p:cNvPr>
          <p:cNvSpPr txBox="1"/>
          <p:nvPr/>
        </p:nvSpPr>
        <p:spPr>
          <a:xfrm>
            <a:off x="361200" y="4459100"/>
            <a:ext cx="8421600" cy="401700"/>
          </a:xfrm>
          <a:prstGeom prst="rect">
            <a:avLst/>
          </a:prstGeom>
          <a:noFill/>
          <a:ln/>
        </p:spPr>
        <p:txBody>
          <a:bodyPr wrap="square" lIns="0" tIns="0" rIns="0" bIns="0" rtlCol="0" anchor="t"/>
          <a:lstStyle/>
          <a:p>
            <a:pPr marL="0" indent="0" algn="ctr">
              <a:buNone/>
            </a:pPr>
            <a:r>
              <a:rPr lang="ru-RU" sz="1200" b="1" dirty="0">
                <a:effectLst/>
                <a:latin typeface="Arial" panose="020B0604020202020204" pitchFamily="34" charset="0"/>
                <a:ea typeface="Times New Roman" panose="02020603050405020304" pitchFamily="18" charset="0"/>
                <a:cs typeface="Arial" panose="020B0604020202020204" pitchFamily="34" charset="0"/>
              </a:rPr>
              <a:t>Тюмень </a:t>
            </a:r>
          </a:p>
          <a:p>
            <a:pPr marL="0" indent="0" algn="ctr">
              <a:buNone/>
            </a:pPr>
            <a:r>
              <a:rPr lang="ru-RU" sz="1200" b="1" dirty="0">
                <a:effectLst/>
                <a:latin typeface="Arial" panose="020B0604020202020204" pitchFamily="34" charset="0"/>
                <a:ea typeface="Times New Roman" panose="02020603050405020304" pitchFamily="18" charset="0"/>
                <a:cs typeface="Arial" panose="020B0604020202020204" pitchFamily="34" charset="0"/>
              </a:rPr>
              <a:t>2025 г.</a:t>
            </a:r>
            <a:endParaRPr lang="en-US" sz="1200" b="1" dirty="0">
              <a:latin typeface="Arial" panose="020B0604020202020204" pitchFamily="34" charset="0"/>
              <a:cs typeface="Arial" panose="020B0604020202020204" pitchFamily="34" charset="0"/>
            </a:endParaRPr>
          </a:p>
        </p:txBody>
      </p:sp>
      <p:sp>
        <p:nvSpPr>
          <p:cNvPr id="6" name="Text 1">
            <a:extLst>
              <a:ext uri="{FF2B5EF4-FFF2-40B4-BE49-F238E27FC236}">
                <a16:creationId xmlns:a16="http://schemas.microsoft.com/office/drawing/2014/main" id="{415689A0-C8ED-4467-9E2C-53D07778B358}"/>
              </a:ext>
            </a:extLst>
          </p:cNvPr>
          <p:cNvSpPr txBox="1"/>
          <p:nvPr/>
        </p:nvSpPr>
        <p:spPr>
          <a:xfrm>
            <a:off x="411250" y="3100763"/>
            <a:ext cx="8421600" cy="401700"/>
          </a:xfrm>
          <a:prstGeom prst="rect">
            <a:avLst/>
          </a:prstGeom>
          <a:noFill/>
          <a:ln/>
        </p:spPr>
        <p:txBody>
          <a:bodyPr wrap="square" lIns="0" tIns="0" rIns="0" bIns="0" rtlCol="0" anchor="t"/>
          <a:lstStyle/>
          <a:p>
            <a:pPr marL="0" indent="0" algn="ctr">
              <a:buNone/>
            </a:pPr>
            <a:r>
              <a:rPr lang="ru-RU" sz="1100" b="1" dirty="0">
                <a:effectLst/>
                <a:latin typeface="Arial" panose="020B0604020202020204" pitchFamily="34" charset="0"/>
                <a:ea typeface="Times New Roman" panose="02020603050405020304" pitchFamily="18" charset="0"/>
                <a:cs typeface="Arial" panose="020B0604020202020204" pitchFamily="34" charset="0"/>
              </a:rPr>
              <a:t>Презентация подготовлена по материалам научных исследований О.В. </a:t>
            </a:r>
            <a:r>
              <a:rPr lang="ru-RU" sz="1100" b="1" dirty="0" err="1">
                <a:effectLst/>
                <a:latin typeface="Arial" panose="020B0604020202020204" pitchFamily="34" charset="0"/>
                <a:ea typeface="Times New Roman" panose="02020603050405020304" pitchFamily="18" charset="0"/>
                <a:cs typeface="Arial" panose="020B0604020202020204" pitchFamily="34" charset="0"/>
              </a:rPr>
              <a:t>Рябковой</a:t>
            </a:r>
            <a:r>
              <a:rPr lang="ru-RU" sz="1100" b="1" dirty="0">
                <a:effectLst/>
                <a:latin typeface="Arial" panose="020B0604020202020204" pitchFamily="34" charset="0"/>
                <a:ea typeface="Times New Roman" panose="02020603050405020304" pitchFamily="18" charset="0"/>
                <a:cs typeface="Arial" panose="020B0604020202020204" pitchFamily="34" charset="0"/>
              </a:rPr>
              <a:t>,                                                       научного сотрудника ГКУ Ямало-Ненецкого автономного округа                                                                                                    «Научный центр изучения Арктики» (г. Салехард) </a:t>
            </a:r>
            <a:endParaRPr lang="en-US" sz="11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bg>
      <p:bgPr>
        <a:solidFill>
          <a:srgbClr val="042826"/>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57775" y="1097575"/>
            <a:ext cx="3614100" cy="284700"/>
          </a:xfrm>
          <a:prstGeom prst="rect">
            <a:avLst/>
          </a:prstGeom>
          <a:noFill/>
          <a:ln/>
        </p:spPr>
        <p:txBody>
          <a:bodyPr wrap="square" lIns="0" tIns="0" rIns="0" bIns="0" rtlCol="0" anchor="t"/>
          <a:lstStyle/>
          <a:p>
            <a:pPr marL="0" indent="0" algn="l">
              <a:buNone/>
            </a:pPr>
            <a:r>
              <a:rPr lang="en-US" sz="1400" dirty="0" err="1">
                <a:solidFill>
                  <a:srgbClr val="E7F9FF"/>
                </a:solidFill>
                <a:latin typeface="Arial" pitchFamily="34" charset="0"/>
                <a:ea typeface="Arial" pitchFamily="34" charset="-122"/>
                <a:cs typeface="Arial" pitchFamily="34" charset="-120"/>
              </a:rPr>
              <a:t>Расширение</a:t>
            </a:r>
            <a:r>
              <a:rPr lang="en-US" sz="1400" dirty="0">
                <a:solidFill>
                  <a:srgbClr val="E7F9FF"/>
                </a:solidFill>
                <a:latin typeface="Arial" pitchFamily="34" charset="0"/>
                <a:ea typeface="Arial" pitchFamily="34" charset="-122"/>
                <a:cs typeface="Arial" pitchFamily="34" charset="-120"/>
              </a:rPr>
              <a:t> </a:t>
            </a:r>
            <a:r>
              <a:rPr lang="en-US" sz="1400" dirty="0" err="1">
                <a:solidFill>
                  <a:srgbClr val="E7F9FF"/>
                </a:solidFill>
                <a:latin typeface="Arial" pitchFamily="34" charset="0"/>
                <a:ea typeface="Arial" pitchFamily="34" charset="-122"/>
                <a:cs typeface="Arial" pitchFamily="34" charset="-120"/>
              </a:rPr>
              <a:t>роли</a:t>
            </a:r>
            <a:endParaRPr lang="ru-RU" sz="1400" dirty="0">
              <a:solidFill>
                <a:srgbClr val="E7F9FF"/>
              </a:solidFill>
              <a:latin typeface="Arial" pitchFamily="34" charset="0"/>
              <a:ea typeface="Arial" pitchFamily="34" charset="-122"/>
              <a:cs typeface="Arial" pitchFamily="34" charset="-120"/>
            </a:endParaRPr>
          </a:p>
          <a:p>
            <a:pPr marL="0" indent="0" algn="l">
              <a:buNone/>
            </a:pPr>
            <a:r>
              <a:rPr lang="en-US" sz="1400" dirty="0">
                <a:solidFill>
                  <a:srgbClr val="E7F9FF"/>
                </a:solidFill>
                <a:latin typeface="Arial" pitchFamily="34" charset="0"/>
                <a:ea typeface="Arial" pitchFamily="34" charset="-122"/>
                <a:cs typeface="Arial" pitchFamily="34" charset="-120"/>
              </a:rPr>
              <a:t>
</a:t>
            </a:r>
            <a:r>
              <a:rPr lang="en-US" sz="1100" dirty="0">
                <a:solidFill>
                  <a:schemeClr val="bg1"/>
                </a:solidFill>
                <a:latin typeface="Arial" pitchFamily="34" charset="0"/>
                <a:ea typeface="Arial" pitchFamily="34" charset="-122"/>
                <a:cs typeface="Arial" pitchFamily="34" charset="-120"/>
              </a:rPr>
              <a:t>Директор станции Антон Гаврилович </a:t>
            </a:r>
            <a:r>
              <a:rPr lang="en-US" sz="1100" dirty="0" err="1">
                <a:solidFill>
                  <a:schemeClr val="bg1"/>
                </a:solidFill>
                <a:latin typeface="Arial" pitchFamily="34" charset="0"/>
                <a:ea typeface="Arial" pitchFamily="34" charset="-122"/>
                <a:cs typeface="Arial" pitchFamily="34" charset="-120"/>
              </a:rPr>
              <a:t>Ревнивых</a:t>
            </a:r>
            <a:r>
              <a:rPr lang="en-US" sz="1100" dirty="0">
                <a:solidFill>
                  <a:schemeClr val="bg1"/>
                </a:solidFill>
                <a:latin typeface="Arial" pitchFamily="34" charset="0"/>
                <a:ea typeface="Arial" pitchFamily="34" charset="-122"/>
                <a:cs typeface="Arial" pitchFamily="34" charset="-120"/>
              </a:rPr>
              <a:t> </a:t>
            </a:r>
            <a:r>
              <a:rPr lang="ru-RU" sz="1100" dirty="0">
                <a:solidFill>
                  <a:schemeClr val="bg1"/>
                </a:solidFill>
                <a:latin typeface="Arial" pitchFamily="34" charset="0"/>
                <a:ea typeface="Arial" pitchFamily="34" charset="-122"/>
                <a:cs typeface="Arial" pitchFamily="34" charset="-120"/>
              </a:rPr>
              <a:t>совмещал</a:t>
            </a:r>
            <a:r>
              <a:rPr lang="en-US" sz="1100" dirty="0">
                <a:solidFill>
                  <a:schemeClr val="bg1"/>
                </a:solidFill>
                <a:latin typeface="Arial" pitchFamily="34" charset="0"/>
                <a:ea typeface="Arial" pitchFamily="34" charset="-122"/>
                <a:cs typeface="Arial" pitchFamily="34" charset="-120"/>
              </a:rPr>
              <a:t> административную работу с научно-практической. Он выполнял обязанности главного ветеринарного врача округа, что подчеркивает его готовность к новым вызовам</a:t>
            </a:r>
            <a:r>
              <a:rPr lang="en-US" sz="1100" dirty="0">
                <a:solidFill>
                  <a:srgbClr val="557F7E"/>
                </a:solidFill>
                <a:latin typeface="Arial" pitchFamily="34" charset="0"/>
                <a:ea typeface="Arial" pitchFamily="34" charset="-122"/>
                <a:cs typeface="Arial" pitchFamily="34" charset="-120"/>
              </a:rPr>
              <a:t>.</a:t>
            </a:r>
            <a:endParaRPr lang="en-US" sz="1400" dirty="0"/>
          </a:p>
        </p:txBody>
      </p:sp>
      <p:sp>
        <p:nvSpPr>
          <p:cNvPr id="6" name="Text 1"/>
          <p:cNvSpPr txBox="1"/>
          <p:nvPr/>
        </p:nvSpPr>
        <p:spPr>
          <a:xfrm>
            <a:off x="337923" y="365350"/>
            <a:ext cx="4305600" cy="401700"/>
          </a:xfrm>
          <a:prstGeom prst="rect">
            <a:avLst/>
          </a:prstGeom>
          <a:noFill/>
          <a:ln/>
        </p:spPr>
        <p:txBody>
          <a:bodyPr wrap="square" lIns="0" tIns="0" rIns="0" bIns="0" rtlCol="0" anchor="t"/>
          <a:lstStyle/>
          <a:p>
            <a:pPr marL="0" indent="0" algn="l">
              <a:buNone/>
            </a:pPr>
            <a:r>
              <a:rPr lang="en-US" sz="2400" dirty="0">
                <a:solidFill>
                  <a:srgbClr val="E7F9FF"/>
                </a:solidFill>
                <a:latin typeface="Arial" pitchFamily="34" charset="0"/>
                <a:ea typeface="Arial" pitchFamily="34" charset="-122"/>
                <a:cs typeface="Arial" pitchFamily="34" charset="-120"/>
              </a:rPr>
              <a:t>Роль А.Г. </a:t>
            </a:r>
            <a:r>
              <a:rPr lang="en-US" sz="2400" dirty="0" err="1">
                <a:solidFill>
                  <a:srgbClr val="E7F9FF"/>
                </a:solidFill>
                <a:latin typeface="Arial" pitchFamily="34" charset="0"/>
                <a:ea typeface="Arial" pitchFamily="34" charset="-122"/>
                <a:cs typeface="Arial" pitchFamily="34" charset="-120"/>
              </a:rPr>
              <a:t>Ревнивых</a:t>
            </a:r>
            <a:endParaRPr lang="en-US" sz="2400" dirty="0"/>
          </a:p>
        </p:txBody>
      </p:sp>
      <p:sp>
        <p:nvSpPr>
          <p:cNvPr id="7" name="Text 2"/>
          <p:cNvSpPr txBox="1"/>
          <p:nvPr/>
        </p:nvSpPr>
        <p:spPr>
          <a:xfrm>
            <a:off x="8702125" y="4766850"/>
            <a:ext cx="411300" cy="1108200"/>
          </a:xfrm>
          <a:prstGeom prst="rect">
            <a:avLst/>
          </a:prstGeom>
          <a:noFill/>
          <a:ln/>
        </p:spPr>
        <p:txBody>
          <a:bodyPr wrap="square" lIns="0" tIns="0" rIns="0" bIns="0" rtlCol="0" anchor="t"/>
          <a:lstStyle/>
          <a:p>
            <a:pPr marL="0" indent="0" algn="ctr">
              <a:buNone/>
            </a:pPr>
            <a:endParaRPr lang="en-US" sz="1100" dirty="0"/>
          </a:p>
        </p:txBody>
      </p:sp>
      <p:sp>
        <p:nvSpPr>
          <p:cNvPr id="8" name="Text 3"/>
          <p:cNvSpPr txBox="1"/>
          <p:nvPr/>
        </p:nvSpPr>
        <p:spPr>
          <a:xfrm>
            <a:off x="957775" y="2847800"/>
            <a:ext cx="3614100" cy="284700"/>
          </a:xfrm>
          <a:prstGeom prst="rect">
            <a:avLst/>
          </a:prstGeom>
          <a:noFill/>
          <a:ln/>
        </p:spPr>
        <p:txBody>
          <a:bodyPr wrap="square" lIns="0" tIns="0" rIns="0" bIns="0" rtlCol="0" anchor="t"/>
          <a:lstStyle/>
          <a:p>
            <a:pPr marL="0" indent="0" algn="l">
              <a:buNone/>
            </a:pPr>
            <a:r>
              <a:rPr lang="en-US" sz="1400" dirty="0" err="1">
                <a:solidFill>
                  <a:schemeClr val="bg1"/>
                </a:solidFill>
                <a:latin typeface="Arial" pitchFamily="34" charset="0"/>
                <a:ea typeface="Arial" pitchFamily="34" charset="-122"/>
                <a:cs typeface="Arial" pitchFamily="34" charset="-120"/>
              </a:rPr>
              <a:t>Оперативное</a:t>
            </a:r>
            <a:r>
              <a:rPr lang="en-US" sz="1400" dirty="0">
                <a:solidFill>
                  <a:schemeClr val="bg1"/>
                </a:solidFill>
                <a:latin typeface="Arial" pitchFamily="34" charset="0"/>
                <a:ea typeface="Arial" pitchFamily="34" charset="-122"/>
                <a:cs typeface="Arial" pitchFamily="34" charset="-120"/>
              </a:rPr>
              <a:t> </a:t>
            </a:r>
            <a:r>
              <a:rPr lang="en-US" sz="1400" dirty="0" err="1">
                <a:solidFill>
                  <a:schemeClr val="bg1"/>
                </a:solidFill>
                <a:latin typeface="Arial" pitchFamily="34" charset="0"/>
                <a:ea typeface="Arial" pitchFamily="34" charset="-122"/>
                <a:cs typeface="Arial" pitchFamily="34" charset="-120"/>
              </a:rPr>
              <a:t>планировани</a:t>
            </a:r>
            <a:r>
              <a:rPr lang="ru-RU" sz="1400" dirty="0">
                <a:solidFill>
                  <a:schemeClr val="bg1"/>
                </a:solidFill>
                <a:latin typeface="Arial" pitchFamily="34" charset="0"/>
                <a:ea typeface="Arial" pitchFamily="34" charset="-122"/>
                <a:cs typeface="Arial" pitchFamily="34" charset="-120"/>
              </a:rPr>
              <a:t>е</a:t>
            </a:r>
          </a:p>
          <a:p>
            <a:pPr marL="0" indent="0" algn="l">
              <a:buNone/>
            </a:pPr>
            <a:r>
              <a:rPr lang="en-US" sz="1400" dirty="0">
                <a:solidFill>
                  <a:schemeClr val="bg1"/>
                </a:solidFill>
                <a:latin typeface="Arial" pitchFamily="34" charset="0"/>
                <a:ea typeface="Arial" pitchFamily="34" charset="-122"/>
                <a:cs typeface="Arial" pitchFamily="34" charset="-120"/>
              </a:rPr>
              <a:t>
</a:t>
            </a:r>
            <a:r>
              <a:rPr lang="ru-RU" sz="1400" dirty="0">
                <a:solidFill>
                  <a:schemeClr val="bg1"/>
                </a:solidFill>
                <a:latin typeface="Arial" pitchFamily="34" charset="0"/>
                <a:ea typeface="Arial" pitchFamily="34" charset="-122"/>
                <a:cs typeface="Arial" pitchFamily="34" charset="-120"/>
              </a:rPr>
              <a:t>А.Г. </a:t>
            </a:r>
            <a:r>
              <a:rPr lang="en-US" sz="1100" dirty="0" err="1">
                <a:solidFill>
                  <a:schemeClr val="bg1"/>
                </a:solidFill>
                <a:latin typeface="Arial" pitchFamily="34" charset="0"/>
                <a:ea typeface="Arial" pitchFamily="34" charset="-122"/>
                <a:cs typeface="Arial" pitchFamily="34" charset="-120"/>
              </a:rPr>
              <a:t>Ревнивых</a:t>
            </a:r>
            <a:r>
              <a:rPr lang="en-US" sz="1100" dirty="0">
                <a:solidFill>
                  <a:schemeClr val="bg1"/>
                </a:solidFill>
                <a:latin typeface="Arial" pitchFamily="34" charset="0"/>
                <a:ea typeface="Arial" pitchFamily="34" charset="-122"/>
                <a:cs typeface="Arial" pitchFamily="34" charset="-120"/>
              </a:rPr>
              <a:t> разработал оперативные планы противоэпизоотических мероприятий, что обеспечивало контроль инфекций в регионе и способствовало укреплению защиты хозяйств от болезни.</a:t>
            </a:r>
            <a:endParaRPr lang="en-US" sz="1400" dirty="0">
              <a:solidFill>
                <a:schemeClr val="bg1"/>
              </a:solidFill>
            </a:endParaRPr>
          </a:p>
        </p:txBody>
      </p:sp>
      <p:pic>
        <p:nvPicPr>
          <p:cNvPr id="10" name="Рисунок 9">
            <a:extLst>
              <a:ext uri="{FF2B5EF4-FFF2-40B4-BE49-F238E27FC236}">
                <a16:creationId xmlns:a16="http://schemas.microsoft.com/office/drawing/2014/main" id="{9A8B550B-0009-0EB6-55E4-E36C4E714439}"/>
              </a:ext>
            </a:extLst>
          </p:cNvPr>
          <p:cNvPicPr>
            <a:picLocks noChangeAspect="1"/>
          </p:cNvPicPr>
          <p:nvPr/>
        </p:nvPicPr>
        <p:blipFill>
          <a:blip r:embed="rId4"/>
          <a:stretch>
            <a:fillRect/>
          </a:stretch>
        </p:blipFill>
        <p:spPr>
          <a:xfrm>
            <a:off x="5506286" y="87592"/>
            <a:ext cx="2774950" cy="46153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bg>
      <p:bgPr>
        <a:solidFill>
          <a:srgbClr val="E7F9FF"/>
        </a:solidFill>
        <a:effectLst/>
      </p:bgPr>
    </p:bg>
    <p:spTree>
      <p:nvGrpSpPr>
        <p:cNvPr id="1" name=""/>
        <p:cNvGrpSpPr/>
        <p:nvPr/>
      </p:nvGrpSpPr>
      <p:grpSpPr>
        <a:xfrm>
          <a:off x="0" y="0"/>
          <a:ext cx="0" cy="0"/>
          <a:chOff x="0" y="0"/>
          <a:chExt cx="0" cy="0"/>
        </a:xfrm>
      </p:grpSpPr>
      <p:sp>
        <p:nvSpPr>
          <p:cNvPr id="4" name="Text 0"/>
          <p:cNvSpPr txBox="1"/>
          <p:nvPr/>
        </p:nvSpPr>
        <p:spPr>
          <a:xfrm>
            <a:off x="337920" y="199009"/>
            <a:ext cx="8421600" cy="401700"/>
          </a:xfrm>
          <a:prstGeom prst="rect">
            <a:avLst/>
          </a:prstGeom>
          <a:noFill/>
          <a:ln/>
        </p:spPr>
        <p:txBody>
          <a:bodyPr wrap="square" lIns="0" tIns="0" rIns="0" bIns="0" rtlCol="0" anchor="t"/>
          <a:lstStyle/>
          <a:p>
            <a:pPr marL="0" indent="0" algn="l">
              <a:buNone/>
            </a:pPr>
            <a:r>
              <a:rPr lang="en-US" sz="2400" dirty="0">
                <a:solidFill>
                  <a:srgbClr val="042826"/>
                </a:solidFill>
                <a:latin typeface="Arial" pitchFamily="34" charset="0"/>
                <a:ea typeface="Arial" pitchFamily="34" charset="-122"/>
                <a:cs typeface="Arial" pitchFamily="34" charset="-120"/>
              </a:rPr>
              <a:t>Достижения 1943 года</a:t>
            </a:r>
            <a:endParaRPr lang="en-US" sz="2400" dirty="0"/>
          </a:p>
        </p:txBody>
      </p:sp>
      <p:sp>
        <p:nvSpPr>
          <p:cNvPr id="5" name="Text 1"/>
          <p:cNvSpPr txBox="1"/>
          <p:nvPr/>
        </p:nvSpPr>
        <p:spPr>
          <a:xfrm>
            <a:off x="8702125" y="4766850"/>
            <a:ext cx="411300" cy="1108200"/>
          </a:xfrm>
          <a:prstGeom prst="rect">
            <a:avLst/>
          </a:prstGeom>
          <a:noFill/>
          <a:ln/>
        </p:spPr>
        <p:txBody>
          <a:bodyPr wrap="square" lIns="0" tIns="0" rIns="0" bIns="0" rtlCol="0" anchor="t"/>
          <a:lstStyle/>
          <a:p>
            <a:pPr marL="0" indent="0" algn="ctr">
              <a:buNone/>
            </a:pPr>
            <a:endParaRPr lang="en-US" sz="1100" dirty="0"/>
          </a:p>
        </p:txBody>
      </p:sp>
      <p:sp>
        <p:nvSpPr>
          <p:cNvPr id="6" name="Text 2"/>
          <p:cNvSpPr txBox="1"/>
          <p:nvPr/>
        </p:nvSpPr>
        <p:spPr>
          <a:xfrm>
            <a:off x="406975" y="3123225"/>
            <a:ext cx="3900196" cy="794905"/>
          </a:xfrm>
          <a:prstGeom prst="rect">
            <a:avLst/>
          </a:prstGeom>
          <a:noFill/>
          <a:ln/>
        </p:spPr>
        <p:txBody>
          <a:bodyPr wrap="square" lIns="0" tIns="0" rIns="0" bIns="0" rtlCol="0" anchor="t"/>
          <a:lstStyle/>
          <a:p>
            <a:pPr marL="0" indent="0" algn="l">
              <a:buNone/>
            </a:pPr>
            <a:r>
              <a:rPr lang="en-US" sz="1400" dirty="0" err="1">
                <a:solidFill>
                  <a:srgbClr val="042826"/>
                </a:solidFill>
                <a:latin typeface="Arial" pitchFamily="34" charset="0"/>
                <a:ea typeface="Arial" pitchFamily="34" charset="-122"/>
                <a:cs typeface="Arial" pitchFamily="34" charset="-120"/>
              </a:rPr>
              <a:t>Испытание</a:t>
            </a:r>
            <a:r>
              <a:rPr lang="en-US" sz="1400" dirty="0">
                <a:solidFill>
                  <a:srgbClr val="042826"/>
                </a:solidFill>
                <a:latin typeface="Arial" pitchFamily="34" charset="0"/>
                <a:ea typeface="Arial" pitchFamily="34" charset="-122"/>
                <a:cs typeface="Arial" pitchFamily="34" charset="-120"/>
              </a:rPr>
              <a:t> </a:t>
            </a:r>
            <a:r>
              <a:rPr lang="en-US" sz="1400" dirty="0" err="1">
                <a:solidFill>
                  <a:srgbClr val="042826"/>
                </a:solidFill>
                <a:latin typeface="Arial" pitchFamily="34" charset="0"/>
                <a:ea typeface="Arial" pitchFamily="34" charset="-122"/>
                <a:cs typeface="Arial" pitchFamily="34" charset="-120"/>
              </a:rPr>
              <a:t>сибир</a:t>
            </a:r>
            <a:r>
              <a:rPr lang="ru-RU" sz="1400" dirty="0">
                <a:solidFill>
                  <a:srgbClr val="042826"/>
                </a:solidFill>
                <a:latin typeface="Arial" pitchFamily="34" charset="0"/>
                <a:ea typeface="Arial" pitchFamily="34" charset="-122"/>
                <a:cs typeface="Arial" pitchFamily="34" charset="-120"/>
              </a:rPr>
              <a:t>е</a:t>
            </a:r>
            <a:r>
              <a:rPr lang="en-US" sz="1400" dirty="0" err="1">
                <a:solidFill>
                  <a:srgbClr val="042826"/>
                </a:solidFill>
                <a:latin typeface="Arial" pitchFamily="34" charset="0"/>
                <a:ea typeface="Arial" pitchFamily="34" charset="-122"/>
                <a:cs typeface="Arial" pitchFamily="34" charset="-120"/>
              </a:rPr>
              <a:t>язвенной</a:t>
            </a:r>
            <a:r>
              <a:rPr lang="en-US" sz="1400" dirty="0">
                <a:solidFill>
                  <a:srgbClr val="042826"/>
                </a:solidFill>
                <a:latin typeface="Arial" pitchFamily="34" charset="0"/>
                <a:ea typeface="Arial" pitchFamily="34" charset="-122"/>
                <a:cs typeface="Arial" pitchFamily="34" charset="-120"/>
              </a:rPr>
              <a:t> вакцины
</a:t>
            </a:r>
            <a:r>
              <a:rPr lang="en-US" sz="1100" dirty="0">
                <a:solidFill>
                  <a:srgbClr val="042826"/>
                </a:solidFill>
                <a:latin typeface="Arial" pitchFamily="34" charset="0"/>
                <a:ea typeface="Arial" pitchFamily="34" charset="-122"/>
                <a:cs typeface="Arial" pitchFamily="34" charset="-120"/>
              </a:rPr>
              <a:t>В 1943 году станция успешно проводила испытания вакцины СТИ на оленях. Эти опыты были важны для поддержания здоровья поголовья в оленеводческих хозяйствах региона.</a:t>
            </a:r>
            <a:endParaRPr lang="en-US" sz="1400" dirty="0"/>
          </a:p>
        </p:txBody>
      </p:sp>
      <p:sp>
        <p:nvSpPr>
          <p:cNvPr id="7" name="Text 3"/>
          <p:cNvSpPr txBox="1"/>
          <p:nvPr/>
        </p:nvSpPr>
        <p:spPr>
          <a:xfrm>
            <a:off x="4787372" y="3109196"/>
            <a:ext cx="4204228" cy="822960"/>
          </a:xfrm>
          <a:prstGeom prst="rect">
            <a:avLst/>
          </a:prstGeom>
          <a:noFill/>
          <a:ln/>
        </p:spPr>
        <p:txBody>
          <a:bodyPr wrap="square" lIns="0" tIns="0" rIns="0" bIns="0" rtlCol="0" anchor="t"/>
          <a:lstStyle/>
          <a:p>
            <a:pPr marL="0" indent="0" algn="l">
              <a:buNone/>
            </a:pPr>
            <a:r>
              <a:rPr lang="en-US" sz="1400" dirty="0">
                <a:solidFill>
                  <a:srgbClr val="042826"/>
                </a:solidFill>
                <a:latin typeface="Arial" pitchFamily="34" charset="0"/>
                <a:ea typeface="Arial" pitchFamily="34" charset="-122"/>
                <a:cs typeface="Arial" pitchFamily="34" charset="-120"/>
              </a:rPr>
              <a:t>Изучение обитания палочки некроза
</a:t>
            </a:r>
            <a:r>
              <a:rPr lang="en-US" sz="1100" dirty="0">
                <a:solidFill>
                  <a:srgbClr val="042826"/>
                </a:solidFill>
                <a:latin typeface="Arial" pitchFamily="34" charset="0"/>
                <a:ea typeface="Arial" pitchFamily="34" charset="-122"/>
                <a:cs typeface="Arial" pitchFamily="34" charset="-120"/>
              </a:rPr>
              <a:t>Станция также фокусировалась на изучении обитания палочки некроза в тундровых почвах. Эти исследования помогали в </a:t>
            </a:r>
            <a:r>
              <a:rPr lang="en-US" sz="1100" dirty="0" err="1">
                <a:solidFill>
                  <a:srgbClr val="042826"/>
                </a:solidFill>
                <a:latin typeface="Arial" pitchFamily="34" charset="0"/>
                <a:ea typeface="Arial" pitchFamily="34" charset="-122"/>
                <a:cs typeface="Arial" pitchFamily="34" charset="-120"/>
              </a:rPr>
              <a:t>разработке</a:t>
            </a:r>
            <a:r>
              <a:rPr lang="en-US" sz="1100" dirty="0">
                <a:solidFill>
                  <a:srgbClr val="042826"/>
                </a:solidFill>
                <a:latin typeface="Arial" pitchFamily="34" charset="0"/>
                <a:ea typeface="Arial" pitchFamily="34" charset="-122"/>
                <a:cs typeface="Arial" pitchFamily="34" charset="-120"/>
              </a:rPr>
              <a:t> </a:t>
            </a:r>
            <a:r>
              <a:rPr lang="en-US" sz="1100" dirty="0" err="1">
                <a:solidFill>
                  <a:srgbClr val="042826"/>
                </a:solidFill>
                <a:latin typeface="Arial" pitchFamily="34" charset="0"/>
                <a:ea typeface="Arial" pitchFamily="34" charset="-122"/>
                <a:cs typeface="Arial" pitchFamily="34" charset="-120"/>
              </a:rPr>
              <a:t>эффективных</a:t>
            </a:r>
            <a:r>
              <a:rPr lang="ru-RU" sz="1100" dirty="0">
                <a:solidFill>
                  <a:srgbClr val="042826"/>
                </a:solidFill>
                <a:latin typeface="Arial" pitchFamily="34" charset="0"/>
                <a:ea typeface="Arial" pitchFamily="34" charset="-122"/>
                <a:cs typeface="Arial" pitchFamily="34" charset="-120"/>
              </a:rPr>
              <a:t> </a:t>
            </a:r>
            <a:r>
              <a:rPr lang="en-US" sz="1100" dirty="0" err="1">
                <a:solidFill>
                  <a:srgbClr val="042826"/>
                </a:solidFill>
                <a:latin typeface="Arial" pitchFamily="34" charset="0"/>
                <a:ea typeface="Arial" pitchFamily="34" charset="-122"/>
                <a:cs typeface="Arial" pitchFamily="34" charset="-120"/>
              </a:rPr>
              <a:t>противоэпизоотических</a:t>
            </a:r>
            <a:r>
              <a:rPr lang="en-US" sz="1100" dirty="0">
                <a:solidFill>
                  <a:srgbClr val="042826"/>
                </a:solidFill>
                <a:latin typeface="Arial" pitchFamily="34" charset="0"/>
                <a:ea typeface="Arial" pitchFamily="34" charset="-122"/>
                <a:cs typeface="Arial" pitchFamily="34" charset="-120"/>
              </a:rPr>
              <a:t> мероприятий.</a:t>
            </a:r>
            <a:endParaRPr lang="en-US" sz="1400" dirty="0"/>
          </a:p>
        </p:txBody>
      </p:sp>
      <p:pic>
        <p:nvPicPr>
          <p:cNvPr id="9" name="Рисунок 8">
            <a:extLst>
              <a:ext uri="{FF2B5EF4-FFF2-40B4-BE49-F238E27FC236}">
                <a16:creationId xmlns:a16="http://schemas.microsoft.com/office/drawing/2014/main" id="{B86AE6AA-C450-C8CB-49B7-AAB55A60E19B}"/>
              </a:ext>
            </a:extLst>
          </p:cNvPr>
          <p:cNvPicPr>
            <a:picLocks noChangeAspect="1"/>
          </p:cNvPicPr>
          <p:nvPr/>
        </p:nvPicPr>
        <p:blipFill>
          <a:blip r:embed="rId3"/>
          <a:stretch>
            <a:fillRect/>
          </a:stretch>
        </p:blipFill>
        <p:spPr>
          <a:xfrm>
            <a:off x="2889050" y="848535"/>
            <a:ext cx="3269675" cy="1967232"/>
          </a:xfrm>
          <a:prstGeom prst="rect">
            <a:avLst/>
          </a:prstGeom>
        </p:spPr>
      </p:pic>
      <p:pic>
        <p:nvPicPr>
          <p:cNvPr id="11" name="Рисунок 10">
            <a:extLst>
              <a:ext uri="{FF2B5EF4-FFF2-40B4-BE49-F238E27FC236}">
                <a16:creationId xmlns:a16="http://schemas.microsoft.com/office/drawing/2014/main" id="{F1C18943-CD8E-A97B-1CC4-B773D46D9BEC}"/>
              </a:ext>
            </a:extLst>
          </p:cNvPr>
          <p:cNvPicPr>
            <a:picLocks noChangeAspect="1"/>
          </p:cNvPicPr>
          <p:nvPr/>
        </p:nvPicPr>
        <p:blipFill>
          <a:blip r:embed="rId4"/>
          <a:stretch>
            <a:fillRect/>
          </a:stretch>
        </p:blipFill>
        <p:spPr>
          <a:xfrm>
            <a:off x="208829" y="825870"/>
            <a:ext cx="2592700" cy="1989897"/>
          </a:xfrm>
          <a:prstGeom prst="rect">
            <a:avLst/>
          </a:prstGeom>
        </p:spPr>
      </p:pic>
      <p:pic>
        <p:nvPicPr>
          <p:cNvPr id="13" name="Рисунок 12">
            <a:extLst>
              <a:ext uri="{FF2B5EF4-FFF2-40B4-BE49-F238E27FC236}">
                <a16:creationId xmlns:a16="http://schemas.microsoft.com/office/drawing/2014/main" id="{69407F43-7CE9-6E24-FFF6-0ABB24C6F8B6}"/>
              </a:ext>
            </a:extLst>
          </p:cNvPr>
          <p:cNvPicPr>
            <a:picLocks noChangeAspect="1"/>
          </p:cNvPicPr>
          <p:nvPr/>
        </p:nvPicPr>
        <p:blipFill>
          <a:blip r:embed="rId5"/>
          <a:stretch>
            <a:fillRect/>
          </a:stretch>
        </p:blipFill>
        <p:spPr>
          <a:xfrm>
            <a:off x="6246246" y="848535"/>
            <a:ext cx="2807131" cy="1968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4">
    <p:bg>
      <p:bgPr>
        <a:solidFill>
          <a:srgbClr val="042826"/>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6975" y="1239925"/>
            <a:ext cx="3614100" cy="284700"/>
          </a:xfrm>
          <a:prstGeom prst="rect">
            <a:avLst/>
          </a:prstGeom>
          <a:noFill/>
          <a:ln/>
        </p:spPr>
        <p:txBody>
          <a:bodyPr wrap="square" lIns="0" tIns="0" rIns="0" bIns="0" rtlCol="0" anchor="t"/>
          <a:lstStyle/>
          <a:p>
            <a:pPr marL="0" indent="0" algn="l">
              <a:buNone/>
            </a:pPr>
            <a:r>
              <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Война существенным образом повлияла на работу станции - к 1943 г. научные работы стали во многом прикладными и были направлены на потребности развития оленеводства региона. В 1943 г. Салехардская НИВОС стала испытывать кадровый голод, что характерно для многих отраслей региона данного периода. </a:t>
            </a:r>
            <a:endParaRPr lang="en-US" sz="1000" dirty="0">
              <a:solidFill>
                <a:schemeClr val="bg1"/>
              </a:solidFill>
              <a:latin typeface="Arial" panose="020B0604020202020204" pitchFamily="34" charset="0"/>
              <a:cs typeface="Arial" panose="020B0604020202020204" pitchFamily="34" charset="0"/>
            </a:endParaRPr>
          </a:p>
        </p:txBody>
      </p:sp>
      <p:sp>
        <p:nvSpPr>
          <p:cNvPr id="6" name="Text 1"/>
          <p:cNvSpPr txBox="1"/>
          <p:nvPr/>
        </p:nvSpPr>
        <p:spPr>
          <a:xfrm>
            <a:off x="337923" y="365350"/>
            <a:ext cx="4305600" cy="401700"/>
          </a:xfrm>
          <a:prstGeom prst="rect">
            <a:avLst/>
          </a:prstGeom>
          <a:noFill/>
          <a:ln/>
        </p:spPr>
        <p:txBody>
          <a:bodyPr wrap="square" lIns="0" tIns="0" rIns="0" bIns="0" rtlCol="0" anchor="t"/>
          <a:lstStyle/>
          <a:p>
            <a:pPr marL="0" indent="0" algn="l">
              <a:buNone/>
            </a:pPr>
            <a:r>
              <a:rPr lang="en-US" sz="2400" dirty="0" err="1">
                <a:solidFill>
                  <a:srgbClr val="E7F9FF"/>
                </a:solidFill>
                <a:latin typeface="Arial" pitchFamily="34" charset="0"/>
                <a:ea typeface="Arial" pitchFamily="34" charset="-122"/>
                <a:cs typeface="Arial" pitchFamily="34" charset="-120"/>
              </a:rPr>
              <a:t>Удовлетворение</a:t>
            </a:r>
            <a:r>
              <a:rPr lang="en-US" sz="2400" dirty="0">
                <a:solidFill>
                  <a:srgbClr val="E7F9FF"/>
                </a:solidFill>
                <a:latin typeface="Arial" pitchFamily="34" charset="0"/>
                <a:ea typeface="Arial" pitchFamily="34" charset="-122"/>
                <a:cs typeface="Arial" pitchFamily="34" charset="-120"/>
              </a:rPr>
              <a:t> </a:t>
            </a:r>
            <a:r>
              <a:rPr lang="ru-RU" sz="2400" dirty="0">
                <a:solidFill>
                  <a:srgbClr val="E7F9FF"/>
                </a:solidFill>
                <a:latin typeface="Arial" pitchFamily="34" charset="0"/>
                <a:ea typeface="Arial" pitchFamily="34" charset="-122"/>
                <a:cs typeface="Arial" pitchFamily="34" charset="-120"/>
              </a:rPr>
              <a:t>потребностей экономики</a:t>
            </a:r>
            <a:endParaRPr lang="en-US" sz="2400" dirty="0"/>
          </a:p>
        </p:txBody>
      </p:sp>
      <p:sp>
        <p:nvSpPr>
          <p:cNvPr id="7" name="Text 2"/>
          <p:cNvSpPr txBox="1"/>
          <p:nvPr/>
        </p:nvSpPr>
        <p:spPr>
          <a:xfrm>
            <a:off x="8702125" y="4766850"/>
            <a:ext cx="411300" cy="1108200"/>
          </a:xfrm>
          <a:prstGeom prst="rect">
            <a:avLst/>
          </a:prstGeom>
          <a:noFill/>
          <a:ln/>
        </p:spPr>
        <p:txBody>
          <a:bodyPr wrap="square" lIns="0" tIns="0" rIns="0" bIns="0" rtlCol="0" anchor="t"/>
          <a:lstStyle/>
          <a:p>
            <a:pPr marL="0" indent="0" algn="ctr">
              <a:buNone/>
            </a:pPr>
            <a:endParaRPr lang="en-US" sz="1100" dirty="0"/>
          </a:p>
        </p:txBody>
      </p:sp>
      <p:sp>
        <p:nvSpPr>
          <p:cNvPr id="8" name="Text 3"/>
          <p:cNvSpPr txBox="1"/>
          <p:nvPr/>
        </p:nvSpPr>
        <p:spPr>
          <a:xfrm>
            <a:off x="906975" y="2559750"/>
            <a:ext cx="3614100" cy="284700"/>
          </a:xfrm>
          <a:prstGeom prst="rect">
            <a:avLst/>
          </a:prstGeom>
          <a:noFill/>
          <a:ln/>
        </p:spPr>
        <p:txBody>
          <a:bodyPr wrap="square" lIns="0" tIns="0" rIns="0" bIns="0" rtlCol="0" anchor="t"/>
          <a:lstStyle/>
          <a:p>
            <a:pPr indent="457200" algn="just">
              <a:spcAft>
                <a:spcPts val="800"/>
              </a:spcAft>
            </a:pPr>
            <a:r>
              <a:rPr lang="ru-RU" sz="1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В годы войны сотрудники станции, как и многие труженики тыла нашего региона, помогали стране и фронту. </a:t>
            </a:r>
          </a:p>
          <a:p>
            <a:pPr indent="457200" algn="just">
              <a:spcAft>
                <a:spcPts val="800"/>
              </a:spcAft>
            </a:pPr>
            <a:r>
              <a:rPr lang="ru-RU" sz="1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В 1943 г. научные сотрудники станции помимо своей основной работы заготавливали корма для сельскохозяйственных животных станции, обеспечивали станцию дровами (заготовка и подвоз), занимались сбором стройматериала по берегам рек, а также помогали другим организациям заготавливать дрова – для электростанции заготовлено 22 кубометра дров. Кроме того, в 1943 г. на станции было организовано подсобное хозяйство в виде коллективного огорода площадью 3450 кв. метров, с которого сняли урожай – 1680 кг. картофеля, а также распахана целина для посева турнепса и картофеля для животных станции. </a:t>
            </a:r>
          </a:p>
        </p:txBody>
      </p:sp>
      <p:pic>
        <p:nvPicPr>
          <p:cNvPr id="10" name="Рисунок 9">
            <a:extLst>
              <a:ext uri="{FF2B5EF4-FFF2-40B4-BE49-F238E27FC236}">
                <a16:creationId xmlns:a16="http://schemas.microsoft.com/office/drawing/2014/main" id="{59C019EF-50DA-3356-132F-D9737FFC868A}"/>
              </a:ext>
            </a:extLst>
          </p:cNvPr>
          <p:cNvPicPr>
            <a:picLocks noChangeAspect="1"/>
          </p:cNvPicPr>
          <p:nvPr/>
        </p:nvPicPr>
        <p:blipFill>
          <a:blip r:embed="rId4"/>
          <a:srcRect l="3750" t="6459" r="5250" b="6681"/>
          <a:stretch/>
        </p:blipFill>
        <p:spPr>
          <a:xfrm>
            <a:off x="4947550" y="231375"/>
            <a:ext cx="3892423" cy="2470725"/>
          </a:xfrm>
          <a:prstGeom prst="rect">
            <a:avLst/>
          </a:prstGeom>
        </p:spPr>
      </p:pic>
      <p:pic>
        <p:nvPicPr>
          <p:cNvPr id="12" name="Рисунок 11">
            <a:extLst>
              <a:ext uri="{FF2B5EF4-FFF2-40B4-BE49-F238E27FC236}">
                <a16:creationId xmlns:a16="http://schemas.microsoft.com/office/drawing/2014/main" id="{20C5920B-60E5-959B-8D31-6C96ACE60DCB}"/>
              </a:ext>
            </a:extLst>
          </p:cNvPr>
          <p:cNvPicPr>
            <a:picLocks noChangeAspect="1"/>
          </p:cNvPicPr>
          <p:nvPr/>
        </p:nvPicPr>
        <p:blipFill>
          <a:blip r:embed="rId5"/>
          <a:srcRect l="1250" t="3392" r="750" b="6539"/>
          <a:stretch/>
        </p:blipFill>
        <p:spPr>
          <a:xfrm>
            <a:off x="4975173" y="2811565"/>
            <a:ext cx="3892423" cy="22224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6">
    <p:bg>
      <p:bgPr>
        <a:solidFill>
          <a:srgbClr val="E7F9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pic>
        <p:nvPicPr>
          <p:cNvPr id="3" name="Image 1" descr="preencoded.png"/>
          <p:cNvPicPr>
            <a:picLocks noChangeAspect="1"/>
          </p:cNvPicPr>
          <p:nvPr/>
        </p:nvPicPr>
        <p:blipFill>
          <a:blip r:embed="rId4"/>
          <a:stretch>
            <a:fillRect/>
          </a:stretch>
        </p:blipFill>
        <p:spPr>
          <a:xfrm>
            <a:off x="499606" y="1097275"/>
            <a:ext cx="169650" cy="226200"/>
          </a:xfrm>
          <a:prstGeom prst="rect">
            <a:avLst/>
          </a:prstGeom>
        </p:spPr>
      </p:pic>
      <p:pic>
        <p:nvPicPr>
          <p:cNvPr id="4" name="Image 2" descr="preencoded.png"/>
          <p:cNvPicPr>
            <a:picLocks noChangeAspect="1"/>
          </p:cNvPicPr>
          <p:nvPr/>
        </p:nvPicPr>
        <p:blipFill>
          <a:blip r:embed="rId5"/>
          <a:stretch>
            <a:fillRect/>
          </a:stretch>
        </p:blipFill>
        <p:spPr>
          <a:xfrm>
            <a:off x="4806056" y="1101175"/>
            <a:ext cx="218400" cy="218400"/>
          </a:xfrm>
          <a:prstGeom prst="rect">
            <a:avLst/>
          </a:prstGeom>
        </p:spPr>
      </p:pic>
      <p:pic>
        <p:nvPicPr>
          <p:cNvPr id="5" name="Image 3" descr="preencoded.png"/>
          <p:cNvPicPr>
            <a:picLocks noChangeAspect="1"/>
          </p:cNvPicPr>
          <p:nvPr/>
        </p:nvPicPr>
        <p:blipFill>
          <a:blip r:embed="rId6"/>
          <a:stretch>
            <a:fillRect/>
          </a:stretch>
        </p:blipFill>
        <p:spPr>
          <a:xfrm>
            <a:off x="475231" y="3152475"/>
            <a:ext cx="218400" cy="218400"/>
          </a:xfrm>
          <a:prstGeom prst="rect">
            <a:avLst/>
          </a:prstGeom>
        </p:spPr>
      </p:pic>
      <p:sp>
        <p:nvSpPr>
          <p:cNvPr id="7" name="Text 0"/>
          <p:cNvSpPr txBox="1"/>
          <p:nvPr/>
        </p:nvSpPr>
        <p:spPr>
          <a:xfrm>
            <a:off x="889425" y="1032925"/>
            <a:ext cx="3444600" cy="284700"/>
          </a:xfrm>
          <a:prstGeom prst="rect">
            <a:avLst/>
          </a:prstGeom>
          <a:noFill/>
          <a:ln/>
        </p:spPr>
        <p:txBody>
          <a:bodyPr wrap="square" lIns="0" tIns="0" rIns="0" bIns="0" rtlCol="0" anchor="t"/>
          <a:lstStyle/>
          <a:p>
            <a:pPr marL="0" indent="0" algn="l">
              <a:buNone/>
            </a:pPr>
            <a:r>
              <a:rPr lang="en-US" sz="1400" dirty="0">
                <a:solidFill>
                  <a:srgbClr val="042826"/>
                </a:solidFill>
                <a:latin typeface="Arial" pitchFamily="34" charset="0"/>
                <a:ea typeface="Arial" pitchFamily="34" charset="-122"/>
                <a:cs typeface="Arial" pitchFamily="34" charset="-120"/>
              </a:rPr>
              <a:t>Оценка деятельности
</a:t>
            </a:r>
            <a:r>
              <a:rPr lang="en-US" sz="1200" dirty="0">
                <a:solidFill>
                  <a:srgbClr val="042826"/>
                </a:solidFill>
                <a:latin typeface="Arial" pitchFamily="34" charset="0"/>
                <a:ea typeface="Arial" pitchFamily="34" charset="-122"/>
                <a:cs typeface="Arial" pitchFamily="34" charset="-120"/>
              </a:rPr>
              <a:t>Успехи станции и её сотрудников в 1944 году получили высокую оценку органами власти, что подтверждается награждением знаком "Отличник социалистического сельского хозяйства".</a:t>
            </a:r>
            <a:endParaRPr lang="en-US" sz="1400" dirty="0"/>
          </a:p>
        </p:txBody>
      </p:sp>
      <p:sp>
        <p:nvSpPr>
          <p:cNvPr id="8" name="Text 1"/>
          <p:cNvSpPr txBox="1"/>
          <p:nvPr/>
        </p:nvSpPr>
        <p:spPr>
          <a:xfrm>
            <a:off x="337925" y="365350"/>
            <a:ext cx="8438700" cy="401700"/>
          </a:xfrm>
          <a:prstGeom prst="rect">
            <a:avLst/>
          </a:prstGeom>
          <a:noFill/>
          <a:ln/>
        </p:spPr>
        <p:txBody>
          <a:bodyPr wrap="square" lIns="0" tIns="0" rIns="0" bIns="0" rtlCol="0" anchor="t"/>
          <a:lstStyle/>
          <a:p>
            <a:pPr marL="0" indent="0" algn="l">
              <a:buNone/>
            </a:pPr>
            <a:r>
              <a:rPr lang="en-US" sz="2400" dirty="0">
                <a:solidFill>
                  <a:srgbClr val="042826"/>
                </a:solidFill>
                <a:latin typeface="Arial" pitchFamily="34" charset="0"/>
                <a:ea typeface="Arial" pitchFamily="34" charset="-122"/>
                <a:cs typeface="Arial" pitchFamily="34" charset="-120"/>
              </a:rPr>
              <a:t>Успехи и награды 1944 года</a:t>
            </a:r>
            <a:endParaRPr lang="en-US" sz="2400" dirty="0"/>
          </a:p>
        </p:txBody>
      </p:sp>
      <p:sp>
        <p:nvSpPr>
          <p:cNvPr id="9" name="Text 2"/>
          <p:cNvSpPr txBox="1"/>
          <p:nvPr/>
        </p:nvSpPr>
        <p:spPr>
          <a:xfrm>
            <a:off x="8702125" y="4766850"/>
            <a:ext cx="411300" cy="1108200"/>
          </a:xfrm>
          <a:prstGeom prst="rect">
            <a:avLst/>
          </a:prstGeom>
          <a:noFill/>
          <a:ln/>
        </p:spPr>
        <p:txBody>
          <a:bodyPr wrap="square" lIns="0" tIns="0" rIns="0" bIns="0" rtlCol="0" anchor="t"/>
          <a:lstStyle/>
          <a:p>
            <a:pPr marL="0" indent="0" algn="ctr">
              <a:buNone/>
            </a:pPr>
            <a:r>
              <a:rPr lang="en-US" sz="1100" dirty="0">
                <a:solidFill>
                  <a:srgbClr val="557F7E"/>
                </a:solidFill>
                <a:latin typeface="Arial" pitchFamily="34" charset="0"/>
                <a:ea typeface="Arial" pitchFamily="34" charset="-122"/>
                <a:cs typeface="Arial" pitchFamily="34" charset="-120"/>
              </a:rPr>
              <a:t>16</a:t>
            </a:r>
            <a:endParaRPr lang="en-US" sz="1100" dirty="0"/>
          </a:p>
        </p:txBody>
      </p:sp>
      <p:sp>
        <p:nvSpPr>
          <p:cNvPr id="10" name="Text 3"/>
          <p:cNvSpPr txBox="1"/>
          <p:nvPr/>
        </p:nvSpPr>
        <p:spPr>
          <a:xfrm>
            <a:off x="5258500" y="1032925"/>
            <a:ext cx="3444600" cy="284700"/>
          </a:xfrm>
          <a:prstGeom prst="rect">
            <a:avLst/>
          </a:prstGeom>
          <a:noFill/>
          <a:ln/>
        </p:spPr>
        <p:txBody>
          <a:bodyPr wrap="square" lIns="0" tIns="0" rIns="0" bIns="0" rtlCol="0" anchor="t"/>
          <a:lstStyle/>
          <a:p>
            <a:pPr marL="0" indent="0" algn="l">
              <a:buNone/>
            </a:pPr>
            <a:r>
              <a:rPr lang="en-US" sz="1400" dirty="0">
                <a:solidFill>
                  <a:srgbClr val="042826"/>
                </a:solidFill>
                <a:latin typeface="Arial" pitchFamily="34" charset="0"/>
                <a:ea typeface="Arial" pitchFamily="34" charset="-122"/>
                <a:cs typeface="Arial" pitchFamily="34" charset="-120"/>
              </a:rPr>
              <a:t>Вклад специалистов
</a:t>
            </a:r>
            <a:r>
              <a:rPr lang="en-US" sz="1200" dirty="0" err="1">
                <a:solidFill>
                  <a:srgbClr val="042826"/>
                </a:solidFill>
                <a:latin typeface="Arial" pitchFamily="34" charset="0"/>
                <a:ea typeface="Arial" pitchFamily="34" charset="-122"/>
                <a:cs typeface="Arial" pitchFamily="34" charset="-120"/>
              </a:rPr>
              <a:t>Такие</a:t>
            </a:r>
            <a:r>
              <a:rPr lang="en-US" sz="1200" dirty="0">
                <a:solidFill>
                  <a:srgbClr val="042826"/>
                </a:solidFill>
                <a:latin typeface="Arial" pitchFamily="34" charset="0"/>
                <a:ea typeface="Arial" pitchFamily="34" charset="-122"/>
                <a:cs typeface="Arial" pitchFamily="34" charset="-120"/>
              </a:rPr>
              <a:t> </a:t>
            </a:r>
            <a:r>
              <a:rPr lang="en-US" sz="1200" dirty="0" err="1">
                <a:solidFill>
                  <a:srgbClr val="042826"/>
                </a:solidFill>
                <a:latin typeface="Arial" pitchFamily="34" charset="0"/>
                <a:ea typeface="Arial" pitchFamily="34" charset="-122"/>
                <a:cs typeface="Arial" pitchFamily="34" charset="-120"/>
              </a:rPr>
              <a:t>специалисты</a:t>
            </a:r>
            <a:r>
              <a:rPr lang="ru-RU" sz="1200" dirty="0">
                <a:solidFill>
                  <a:srgbClr val="042826"/>
                </a:solidFill>
                <a:latin typeface="Arial" pitchFamily="34" charset="0"/>
                <a:ea typeface="Arial" pitchFamily="34" charset="-122"/>
                <a:cs typeface="Arial" pitchFamily="34" charset="-120"/>
              </a:rPr>
              <a:t>,</a:t>
            </a:r>
            <a:r>
              <a:rPr lang="en-US" sz="1200" dirty="0">
                <a:solidFill>
                  <a:srgbClr val="042826"/>
                </a:solidFill>
                <a:latin typeface="Arial" pitchFamily="34" charset="0"/>
                <a:ea typeface="Arial" pitchFamily="34" charset="-122"/>
                <a:cs typeface="Arial" pitchFamily="34" charset="-120"/>
              </a:rPr>
              <a:t> как А.Г. Ревнивых и А.А. </a:t>
            </a:r>
            <a:r>
              <a:rPr lang="en-US" sz="1200" dirty="0" err="1">
                <a:solidFill>
                  <a:srgbClr val="042826"/>
                </a:solidFill>
                <a:latin typeface="Arial" pitchFamily="34" charset="0"/>
                <a:ea typeface="Arial" pitchFamily="34" charset="-122"/>
                <a:cs typeface="Arial" pitchFamily="34" charset="-120"/>
              </a:rPr>
              <a:t>Ключарев</a:t>
            </a:r>
            <a:r>
              <a:rPr lang="ru-RU" sz="1200" dirty="0">
                <a:solidFill>
                  <a:srgbClr val="042826"/>
                </a:solidFill>
                <a:latin typeface="Arial" pitchFamily="34" charset="0"/>
                <a:ea typeface="Arial" pitchFamily="34" charset="-122"/>
                <a:cs typeface="Arial" pitchFamily="34" charset="-120"/>
              </a:rPr>
              <a:t>,</a:t>
            </a:r>
            <a:r>
              <a:rPr lang="en-US" sz="1200" dirty="0">
                <a:solidFill>
                  <a:srgbClr val="042826"/>
                </a:solidFill>
                <a:latin typeface="Arial" pitchFamily="34" charset="0"/>
                <a:ea typeface="Arial" pitchFamily="34" charset="-122"/>
                <a:cs typeface="Arial" pitchFamily="34" charset="-120"/>
              </a:rPr>
              <a:t> были отмечены за их вклад в поддержку ветеринарного состояния </a:t>
            </a:r>
            <a:r>
              <a:rPr lang="en-US" sz="1200" dirty="0" err="1">
                <a:solidFill>
                  <a:srgbClr val="042826"/>
                </a:solidFill>
                <a:latin typeface="Arial" pitchFamily="34" charset="0"/>
                <a:ea typeface="Arial" pitchFamily="34" charset="-122"/>
                <a:cs typeface="Arial" pitchFamily="34" charset="-120"/>
              </a:rPr>
              <a:t>сельскохозяйственных</a:t>
            </a:r>
            <a:r>
              <a:rPr lang="en-US" sz="1200" dirty="0">
                <a:solidFill>
                  <a:srgbClr val="042826"/>
                </a:solidFill>
                <a:latin typeface="Arial" pitchFamily="34" charset="0"/>
                <a:ea typeface="Arial" pitchFamily="34" charset="-122"/>
                <a:cs typeface="Arial" pitchFamily="34" charset="-120"/>
              </a:rPr>
              <a:t> </a:t>
            </a:r>
            <a:r>
              <a:rPr lang="en-US" sz="1200" dirty="0" err="1">
                <a:solidFill>
                  <a:srgbClr val="042826"/>
                </a:solidFill>
                <a:latin typeface="Arial" pitchFamily="34" charset="0"/>
                <a:ea typeface="Arial" pitchFamily="34" charset="-122"/>
                <a:cs typeface="Arial" pitchFamily="34" charset="-120"/>
              </a:rPr>
              <a:t>животных</a:t>
            </a:r>
            <a:r>
              <a:rPr lang="ru-RU" sz="1200" dirty="0">
                <a:solidFill>
                  <a:srgbClr val="042826"/>
                </a:solidFill>
                <a:latin typeface="Arial" pitchFamily="34" charset="0"/>
                <a:ea typeface="Arial" pitchFamily="34" charset="-122"/>
                <a:cs typeface="Arial" pitchFamily="34" charset="-120"/>
              </a:rPr>
              <a:t> в условиях военного времени</a:t>
            </a:r>
            <a:r>
              <a:rPr lang="en-US" sz="1200" dirty="0">
                <a:solidFill>
                  <a:srgbClr val="042826"/>
                </a:solidFill>
                <a:latin typeface="Arial" pitchFamily="34" charset="0"/>
                <a:ea typeface="Arial" pitchFamily="34" charset="-122"/>
                <a:cs typeface="Arial" pitchFamily="34" charset="-120"/>
              </a:rPr>
              <a:t>.</a:t>
            </a:r>
            <a:endParaRPr lang="en-US" sz="1400" dirty="0"/>
          </a:p>
        </p:txBody>
      </p:sp>
      <p:sp>
        <p:nvSpPr>
          <p:cNvPr id="11" name="Text 4"/>
          <p:cNvSpPr txBox="1"/>
          <p:nvPr/>
        </p:nvSpPr>
        <p:spPr>
          <a:xfrm>
            <a:off x="889425" y="3084225"/>
            <a:ext cx="3444600" cy="284700"/>
          </a:xfrm>
          <a:prstGeom prst="rect">
            <a:avLst/>
          </a:prstGeom>
          <a:noFill/>
          <a:ln/>
        </p:spPr>
        <p:txBody>
          <a:bodyPr wrap="square" lIns="0" tIns="0" rIns="0" bIns="0" rtlCol="0" anchor="t"/>
          <a:lstStyle/>
          <a:p>
            <a:pPr marL="0" indent="0" algn="l">
              <a:buNone/>
            </a:pPr>
            <a:r>
              <a:rPr lang="en-US" sz="1400" dirty="0">
                <a:solidFill>
                  <a:srgbClr val="042826"/>
                </a:solidFill>
                <a:latin typeface="Arial" pitchFamily="34" charset="0"/>
                <a:ea typeface="Arial" pitchFamily="34" charset="-122"/>
                <a:cs typeface="Arial" pitchFamily="34" charset="-120"/>
              </a:rPr>
              <a:t>Значимость исследований
</a:t>
            </a:r>
            <a:r>
              <a:rPr lang="en-US" sz="1200" dirty="0">
                <a:solidFill>
                  <a:srgbClr val="042826"/>
                </a:solidFill>
                <a:latin typeface="Arial" pitchFamily="34" charset="0"/>
                <a:ea typeface="Arial" pitchFamily="34" charset="-122"/>
                <a:cs typeface="Arial" pitchFamily="34" charset="-120"/>
              </a:rPr>
              <a:t>Научные работы НИВОС способствовали значительным результатам в области исследования и практической реализации </a:t>
            </a:r>
            <a:r>
              <a:rPr lang="en-US" sz="1200" dirty="0" err="1">
                <a:solidFill>
                  <a:srgbClr val="042826"/>
                </a:solidFill>
                <a:latin typeface="Arial" pitchFamily="34" charset="0"/>
                <a:ea typeface="Arial" pitchFamily="34" charset="-122"/>
                <a:cs typeface="Arial" pitchFamily="34" charset="-120"/>
              </a:rPr>
              <a:t>ветеринарных</a:t>
            </a:r>
            <a:r>
              <a:rPr lang="en-US" sz="1200" dirty="0">
                <a:solidFill>
                  <a:srgbClr val="042826"/>
                </a:solidFill>
                <a:latin typeface="Arial" pitchFamily="34" charset="0"/>
                <a:ea typeface="Arial" pitchFamily="34" charset="-122"/>
                <a:cs typeface="Arial" pitchFamily="34" charset="-120"/>
              </a:rPr>
              <a:t> </a:t>
            </a:r>
            <a:r>
              <a:rPr lang="en-US" sz="1200" dirty="0" err="1">
                <a:solidFill>
                  <a:srgbClr val="042826"/>
                </a:solidFill>
                <a:latin typeface="Arial" pitchFamily="34" charset="0"/>
                <a:ea typeface="Arial" pitchFamily="34" charset="-122"/>
                <a:cs typeface="Arial" pitchFamily="34" charset="-120"/>
              </a:rPr>
              <a:t>методик</a:t>
            </a:r>
            <a:r>
              <a:rPr lang="ru-RU" sz="1200" dirty="0">
                <a:solidFill>
                  <a:srgbClr val="042826"/>
                </a:solidFill>
                <a:latin typeface="Arial" pitchFamily="34" charset="0"/>
                <a:ea typeface="Arial" pitchFamily="34" charset="-122"/>
                <a:cs typeface="Arial" pitchFamily="34" charset="-120"/>
              </a:rPr>
              <a:t>. </a:t>
            </a:r>
            <a:endParaRPr lang="en-US" sz="1400" dirty="0"/>
          </a:p>
        </p:txBody>
      </p:sp>
      <p:pic>
        <p:nvPicPr>
          <p:cNvPr id="14" name="Рисунок 13">
            <a:extLst>
              <a:ext uri="{FF2B5EF4-FFF2-40B4-BE49-F238E27FC236}">
                <a16:creationId xmlns:a16="http://schemas.microsoft.com/office/drawing/2014/main" id="{3BEDCFE4-E6A3-1662-F8FD-EA6C0B5527EC}"/>
              </a:ext>
            </a:extLst>
          </p:cNvPr>
          <p:cNvPicPr>
            <a:picLocks noChangeAspect="1"/>
          </p:cNvPicPr>
          <p:nvPr/>
        </p:nvPicPr>
        <p:blipFill>
          <a:blip r:embed="rId7"/>
          <a:srcRect t="1892" b="6949"/>
          <a:stretch/>
        </p:blipFill>
        <p:spPr>
          <a:xfrm>
            <a:off x="4572000" y="2892563"/>
            <a:ext cx="3021394" cy="1903410"/>
          </a:xfrm>
          <a:prstGeom prst="rect">
            <a:avLst/>
          </a:prstGeom>
        </p:spPr>
      </p:pic>
      <p:pic>
        <p:nvPicPr>
          <p:cNvPr id="16" name="Рисунок 15">
            <a:extLst>
              <a:ext uri="{FF2B5EF4-FFF2-40B4-BE49-F238E27FC236}">
                <a16:creationId xmlns:a16="http://schemas.microsoft.com/office/drawing/2014/main" id="{BD5AEE32-0D71-898B-776D-44F3CAFA0AC7}"/>
              </a:ext>
            </a:extLst>
          </p:cNvPr>
          <p:cNvPicPr>
            <a:picLocks noChangeAspect="1"/>
          </p:cNvPicPr>
          <p:nvPr/>
        </p:nvPicPr>
        <p:blipFill>
          <a:blip r:embed="rId8"/>
          <a:stretch>
            <a:fillRect/>
          </a:stretch>
        </p:blipFill>
        <p:spPr>
          <a:xfrm>
            <a:off x="7093462" y="3666555"/>
            <a:ext cx="2019963" cy="13915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20">
    <p:bg>
      <p:bgPr>
        <a:solidFill>
          <a:srgbClr val="E7F9FF"/>
        </a:solidFill>
        <a:effectLst/>
      </p:bgPr>
    </p:bg>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475231" y="1123015"/>
            <a:ext cx="218400" cy="174720"/>
          </a:xfrm>
          <a:prstGeom prst="rect">
            <a:avLst/>
          </a:prstGeom>
        </p:spPr>
      </p:pic>
      <p:pic>
        <p:nvPicPr>
          <p:cNvPr id="4" name="Image 2" descr="preencoded.png"/>
          <p:cNvPicPr>
            <a:picLocks noChangeAspect="1"/>
          </p:cNvPicPr>
          <p:nvPr/>
        </p:nvPicPr>
        <p:blipFill>
          <a:blip r:embed="rId4"/>
          <a:stretch>
            <a:fillRect/>
          </a:stretch>
        </p:blipFill>
        <p:spPr>
          <a:xfrm>
            <a:off x="4806056" y="1123015"/>
            <a:ext cx="218400" cy="174720"/>
          </a:xfrm>
          <a:prstGeom prst="rect">
            <a:avLst/>
          </a:prstGeom>
        </p:spPr>
      </p:pic>
      <p:pic>
        <p:nvPicPr>
          <p:cNvPr id="5" name="Image 3" descr="preencoded.png"/>
          <p:cNvPicPr>
            <a:picLocks noChangeAspect="1"/>
          </p:cNvPicPr>
          <p:nvPr/>
        </p:nvPicPr>
        <p:blipFill>
          <a:blip r:embed="rId5"/>
          <a:stretch>
            <a:fillRect/>
          </a:stretch>
        </p:blipFill>
        <p:spPr>
          <a:xfrm>
            <a:off x="475231" y="3174315"/>
            <a:ext cx="218400" cy="174720"/>
          </a:xfrm>
          <a:prstGeom prst="rect">
            <a:avLst/>
          </a:prstGeom>
        </p:spPr>
      </p:pic>
      <p:pic>
        <p:nvPicPr>
          <p:cNvPr id="6" name="Image 4" descr="preencoded.png"/>
          <p:cNvPicPr>
            <a:picLocks noChangeAspect="1"/>
          </p:cNvPicPr>
          <p:nvPr/>
        </p:nvPicPr>
        <p:blipFill>
          <a:blip r:embed="rId6"/>
          <a:stretch>
            <a:fillRect/>
          </a:stretch>
        </p:blipFill>
        <p:spPr>
          <a:xfrm>
            <a:off x="4806056" y="3174315"/>
            <a:ext cx="218400" cy="174720"/>
          </a:xfrm>
          <a:prstGeom prst="rect">
            <a:avLst/>
          </a:prstGeom>
        </p:spPr>
      </p:pic>
      <p:sp>
        <p:nvSpPr>
          <p:cNvPr id="7" name="Text 0"/>
          <p:cNvSpPr txBox="1"/>
          <p:nvPr/>
        </p:nvSpPr>
        <p:spPr>
          <a:xfrm>
            <a:off x="889425" y="851925"/>
            <a:ext cx="3444600" cy="284700"/>
          </a:xfrm>
          <a:prstGeom prst="rect">
            <a:avLst/>
          </a:prstGeom>
          <a:noFill/>
          <a:ln/>
        </p:spPr>
        <p:txBody>
          <a:bodyPr wrap="square" lIns="0" tIns="0" rIns="0" bIns="0" rtlCol="0" anchor="t"/>
          <a:lstStyle/>
          <a:p>
            <a:pPr marL="0" indent="0" algn="l">
              <a:buNone/>
            </a:pPr>
            <a:r>
              <a:rPr lang="ru-RU" sz="1100" dirty="0"/>
              <a:t>Ежегодно в начале календарного года на станции проводились заседания, на которых рассматривались итоги работы за прошлый год и определялся вектор работ по научно-исследовательским направлениям на текущий. Затем утвержденный план отправлялся на согласование в Главное управление НКЗ СССР и во Всесоюзный институт экспериментальной ветеринарии. В годы войны на заседаниях, посвященных итогам работы и планам на будущее, участвовали представители профильных окружных структур, заинтересованные в ветеринарной научно-исследовательской и экспериментальной деятельности.</a:t>
            </a:r>
            <a:endParaRPr lang="en-US" sz="1100" dirty="0"/>
          </a:p>
        </p:txBody>
      </p:sp>
      <p:sp>
        <p:nvSpPr>
          <p:cNvPr id="8" name="Text 1"/>
          <p:cNvSpPr txBox="1"/>
          <p:nvPr/>
        </p:nvSpPr>
        <p:spPr>
          <a:xfrm>
            <a:off x="757025" y="362400"/>
            <a:ext cx="8438700" cy="401700"/>
          </a:xfrm>
          <a:prstGeom prst="rect">
            <a:avLst/>
          </a:prstGeom>
          <a:noFill/>
          <a:ln/>
        </p:spPr>
        <p:txBody>
          <a:bodyPr wrap="square" lIns="0" tIns="0" rIns="0" bIns="0" rtlCol="0" anchor="t"/>
          <a:lstStyle/>
          <a:p>
            <a:pPr marL="0" indent="0" algn="l">
              <a:buNone/>
            </a:pPr>
            <a:r>
              <a:rPr lang="ru-RU" sz="2400" dirty="0">
                <a:solidFill>
                  <a:srgbClr val="042826"/>
                </a:solidFill>
                <a:latin typeface="Arial" pitchFamily="34" charset="0"/>
                <a:cs typeface="Arial" pitchFamily="34" charset="-120"/>
              </a:rPr>
              <a:t>Факты о НИВОС в годы Великой Отечественной войны</a:t>
            </a:r>
            <a:endParaRPr lang="en-US" sz="2400" dirty="0"/>
          </a:p>
        </p:txBody>
      </p:sp>
      <p:sp>
        <p:nvSpPr>
          <p:cNvPr id="9" name="Text 2"/>
          <p:cNvSpPr txBox="1"/>
          <p:nvPr/>
        </p:nvSpPr>
        <p:spPr>
          <a:xfrm>
            <a:off x="8702125" y="4766850"/>
            <a:ext cx="411300" cy="1108200"/>
          </a:xfrm>
          <a:prstGeom prst="rect">
            <a:avLst/>
          </a:prstGeom>
          <a:noFill/>
          <a:ln/>
        </p:spPr>
        <p:txBody>
          <a:bodyPr wrap="square" lIns="0" tIns="0" rIns="0" bIns="0" rtlCol="0" anchor="t"/>
          <a:lstStyle/>
          <a:p>
            <a:pPr marL="0" indent="0" algn="ctr">
              <a:buNone/>
            </a:pPr>
            <a:endParaRPr lang="en-US" sz="1100" dirty="0"/>
          </a:p>
        </p:txBody>
      </p:sp>
      <p:sp>
        <p:nvSpPr>
          <p:cNvPr id="10" name="Text 3"/>
          <p:cNvSpPr txBox="1"/>
          <p:nvPr/>
        </p:nvSpPr>
        <p:spPr>
          <a:xfrm>
            <a:off x="5224169" y="851925"/>
            <a:ext cx="3444600" cy="284700"/>
          </a:xfrm>
          <a:prstGeom prst="rect">
            <a:avLst/>
          </a:prstGeom>
          <a:noFill/>
          <a:ln/>
        </p:spPr>
        <p:txBody>
          <a:bodyPr wrap="square" lIns="0" tIns="0" rIns="0" bIns="0" rtlCol="0" anchor="t"/>
          <a:lstStyle/>
          <a:p>
            <a:pPr marL="0" indent="0" algn="l">
              <a:buNone/>
            </a:pPr>
            <a:r>
              <a:rPr lang="ru-RU" sz="1100" dirty="0"/>
              <a:t>Кроме научных работ станция выполняла диагностику состояния здоровья сельскохозяйственных животных колхозов автономного округа.</a:t>
            </a:r>
          </a:p>
          <a:p>
            <a:pPr marL="0" indent="0" algn="l">
              <a:buNone/>
            </a:pPr>
            <a:endParaRPr lang="en-US" sz="1100" dirty="0"/>
          </a:p>
        </p:txBody>
      </p:sp>
      <p:sp>
        <p:nvSpPr>
          <p:cNvPr id="11" name="Text 4"/>
          <p:cNvSpPr txBox="1"/>
          <p:nvPr/>
        </p:nvSpPr>
        <p:spPr>
          <a:xfrm>
            <a:off x="889425" y="3084225"/>
            <a:ext cx="3444600" cy="284700"/>
          </a:xfrm>
          <a:prstGeom prst="rect">
            <a:avLst/>
          </a:prstGeom>
          <a:noFill/>
          <a:ln/>
        </p:spPr>
        <p:txBody>
          <a:bodyPr wrap="square" lIns="0" tIns="0" rIns="0" bIns="0" rtlCol="0" anchor="t"/>
          <a:lstStyle/>
          <a:p>
            <a:pPr marL="0" indent="0" algn="l">
              <a:buNone/>
            </a:pPr>
            <a:r>
              <a:rPr lang="ru-RU" sz="1100" dirty="0"/>
              <a:t>В 1941–1945 гг. на станции работало 4 научных сотрудника, не имеющих ученых степеней, но имеющих высшее ветеринарное образование и опыт работы более 10 лет. Кроме того, директор станции А. Г. Ревнивых совмещал административную работу с научно-исследовательской и опытно-экспериментальной деятельностью. В 1941 г. А. Г. Ревнивых отправился в командировку в колхозные стада, охваченные сибирской язвой. В годы войны станция испытывала нехватку подсобного персонала, не хватало лаборантов.</a:t>
            </a:r>
            <a:endParaRPr lang="en-US" sz="1100" dirty="0"/>
          </a:p>
        </p:txBody>
      </p:sp>
      <p:sp>
        <p:nvSpPr>
          <p:cNvPr id="12" name="Text 5"/>
          <p:cNvSpPr txBox="1"/>
          <p:nvPr/>
        </p:nvSpPr>
        <p:spPr>
          <a:xfrm>
            <a:off x="5258500" y="3084225"/>
            <a:ext cx="3444600" cy="284700"/>
          </a:xfrm>
          <a:prstGeom prst="rect">
            <a:avLst/>
          </a:prstGeom>
          <a:noFill/>
          <a:ln/>
        </p:spPr>
        <p:txBody>
          <a:bodyPr wrap="square" lIns="0" tIns="0" rIns="0" bIns="0" rtlCol="0" anchor="t"/>
          <a:lstStyle/>
          <a:p>
            <a:pPr marL="0" indent="0" algn="l">
              <a:buNone/>
            </a:pPr>
            <a:r>
              <a:rPr lang="ru-RU" sz="1100" dirty="0"/>
              <a:t>Материальное обеспечение станции в 1941–1945 гг. значительно ухудшилось, отсутствовало необходимое для лабораторной работы оборудование, экспедиционное снаряжение пришло в негодность, на станции практически отсутствовала писчая и копировальная бумага. Несмотря на все трудности, с которыми сталкивались сотрудники станции, в течение всей войны работа станции не прекращалась и находилась на удовлетворительном уровне.</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9FF"/>
        </a:solidFill>
        <a:effectLst/>
      </p:bgPr>
    </p:bg>
    <p:spTree>
      <p:nvGrpSpPr>
        <p:cNvPr id="1" name=""/>
        <p:cNvGrpSpPr/>
        <p:nvPr/>
      </p:nvGrpSpPr>
      <p:grpSpPr>
        <a:xfrm>
          <a:off x="0" y="0"/>
          <a:ext cx="0" cy="0"/>
          <a:chOff x="0" y="0"/>
          <a:chExt cx="0" cy="0"/>
        </a:xfrm>
      </p:grpSpPr>
      <p:sp>
        <p:nvSpPr>
          <p:cNvPr id="4" name="Text 0"/>
          <p:cNvSpPr txBox="1"/>
          <p:nvPr/>
        </p:nvSpPr>
        <p:spPr>
          <a:xfrm>
            <a:off x="337925" y="711200"/>
            <a:ext cx="8421600" cy="315600"/>
          </a:xfrm>
          <a:prstGeom prst="rect">
            <a:avLst/>
          </a:prstGeom>
          <a:noFill/>
          <a:ln/>
        </p:spPr>
        <p:txBody>
          <a:bodyPr wrap="square" lIns="0" tIns="0" rIns="0" bIns="0" rtlCol="0" anchor="t"/>
          <a:lstStyle/>
          <a:p>
            <a:pPr marL="0" indent="0" algn="ctr">
              <a:buNone/>
            </a:pPr>
            <a:r>
              <a:rPr lang="en-US" sz="1600" dirty="0">
                <a:solidFill>
                  <a:srgbClr val="042826"/>
                </a:solidFill>
                <a:latin typeface="Arial" pitchFamily="34" charset="0"/>
                <a:ea typeface="Arial" pitchFamily="34" charset="-122"/>
                <a:cs typeface="Arial" pitchFamily="34" charset="-120"/>
              </a:rPr>
              <a:t>Основанная в </a:t>
            </a:r>
            <a:r>
              <a:rPr lang="ru-RU" sz="1600" dirty="0">
                <a:solidFill>
                  <a:srgbClr val="042826"/>
                </a:solidFill>
                <a:latin typeface="Arial" pitchFamily="34" charset="0"/>
                <a:ea typeface="Arial" pitchFamily="34" charset="-122"/>
                <a:cs typeface="Arial" pitchFamily="34" charset="-120"/>
              </a:rPr>
              <a:t>с. Обдорском (ныне – г. </a:t>
            </a:r>
            <a:r>
              <a:rPr lang="en-US" sz="1600" dirty="0" err="1">
                <a:solidFill>
                  <a:srgbClr val="042826"/>
                </a:solidFill>
                <a:latin typeface="Arial" pitchFamily="34" charset="0"/>
                <a:ea typeface="Arial" pitchFamily="34" charset="-122"/>
                <a:cs typeface="Arial" pitchFamily="34" charset="-120"/>
              </a:rPr>
              <a:t>Салехард</a:t>
            </a:r>
            <a:r>
              <a:rPr lang="ru-RU" sz="1600" dirty="0">
                <a:solidFill>
                  <a:srgbClr val="042826"/>
                </a:solidFill>
                <a:latin typeface="Arial" pitchFamily="34" charset="0"/>
                <a:ea typeface="Arial" pitchFamily="34" charset="-122"/>
                <a:cs typeface="Arial" pitchFamily="34" charset="-120"/>
              </a:rPr>
              <a:t>)</a:t>
            </a:r>
            <a:r>
              <a:rPr lang="en-US" sz="1600" dirty="0">
                <a:solidFill>
                  <a:srgbClr val="042826"/>
                </a:solidFill>
                <a:latin typeface="Arial" pitchFamily="34" charset="0"/>
                <a:ea typeface="Arial" pitchFamily="34" charset="-122"/>
                <a:cs typeface="Arial" pitchFamily="34" charset="-120"/>
              </a:rPr>
              <a:t> в 192</a:t>
            </a:r>
            <a:r>
              <a:rPr lang="ru-RU" sz="1600" dirty="0">
                <a:solidFill>
                  <a:srgbClr val="042826"/>
                </a:solidFill>
                <a:latin typeface="Arial" pitchFamily="34" charset="0"/>
                <a:ea typeface="Arial" pitchFamily="34" charset="-122"/>
                <a:cs typeface="Arial" pitchFamily="34" charset="-120"/>
              </a:rPr>
              <a:t>4</a:t>
            </a:r>
            <a:r>
              <a:rPr lang="en-US" sz="1600" dirty="0">
                <a:solidFill>
                  <a:srgbClr val="042826"/>
                </a:solidFill>
                <a:latin typeface="Arial" pitchFamily="34" charset="0"/>
                <a:ea typeface="Arial" pitchFamily="34" charset="-122"/>
                <a:cs typeface="Arial" pitchFamily="34" charset="-120"/>
              </a:rPr>
              <a:t> году, НИВОС стала ключевой организацией в борьбе с инфекциями у </a:t>
            </a:r>
            <a:r>
              <a:rPr lang="ru-RU" sz="1600" dirty="0">
                <a:solidFill>
                  <a:srgbClr val="042826"/>
                </a:solidFill>
                <a:latin typeface="Arial" pitchFamily="34" charset="0"/>
                <a:ea typeface="Arial" pitchFamily="34" charset="-122"/>
                <a:cs typeface="Arial" pitchFamily="34" charset="-120"/>
              </a:rPr>
              <a:t>домашних </a:t>
            </a:r>
            <a:r>
              <a:rPr lang="en-US" sz="1600" dirty="0" err="1">
                <a:solidFill>
                  <a:srgbClr val="042826"/>
                </a:solidFill>
                <a:latin typeface="Arial" pitchFamily="34" charset="0"/>
                <a:ea typeface="Arial" pitchFamily="34" charset="-122"/>
                <a:cs typeface="Arial" pitchFamily="34" charset="-120"/>
              </a:rPr>
              <a:t>северных</a:t>
            </a:r>
            <a:r>
              <a:rPr lang="en-US" sz="1600" dirty="0">
                <a:solidFill>
                  <a:srgbClr val="042826"/>
                </a:solidFill>
                <a:latin typeface="Arial" pitchFamily="34" charset="0"/>
                <a:ea typeface="Arial" pitchFamily="34" charset="-122"/>
                <a:cs typeface="Arial" pitchFamily="34" charset="-120"/>
              </a:rPr>
              <a:t> </a:t>
            </a:r>
            <a:r>
              <a:rPr lang="en-US" sz="1600" dirty="0" err="1">
                <a:solidFill>
                  <a:srgbClr val="042826"/>
                </a:solidFill>
                <a:latin typeface="Arial" pitchFamily="34" charset="0"/>
                <a:ea typeface="Arial" pitchFamily="34" charset="-122"/>
                <a:cs typeface="Arial" pitchFamily="34" charset="-120"/>
              </a:rPr>
              <a:t>оленей</a:t>
            </a:r>
            <a:r>
              <a:rPr lang="ru-RU" sz="1600" dirty="0">
                <a:solidFill>
                  <a:srgbClr val="042826"/>
                </a:solidFill>
                <a:latin typeface="Arial" pitchFamily="34" charset="0"/>
                <a:ea typeface="Arial" pitchFamily="34" charset="-122"/>
                <a:cs typeface="Arial" pitchFamily="34" charset="-120"/>
              </a:rPr>
              <a:t>.</a:t>
            </a:r>
            <a:r>
              <a:rPr lang="en-US" sz="1600" dirty="0">
                <a:solidFill>
                  <a:srgbClr val="042826"/>
                </a:solidFill>
                <a:latin typeface="Arial" pitchFamily="34" charset="0"/>
                <a:ea typeface="Arial" pitchFamily="34" charset="-122"/>
                <a:cs typeface="Arial" pitchFamily="34" charset="-120"/>
              </a:rPr>
              <a:t> </a:t>
            </a:r>
            <a:r>
              <a:rPr lang="en-US" sz="1600" dirty="0" err="1">
                <a:solidFill>
                  <a:srgbClr val="042826"/>
                </a:solidFill>
                <a:latin typeface="Arial" pitchFamily="34" charset="0"/>
                <a:ea typeface="Arial" pitchFamily="34" charset="-122"/>
                <a:cs typeface="Arial" pitchFamily="34" charset="-120"/>
              </a:rPr>
              <a:t>При</a:t>
            </a:r>
            <a:r>
              <a:rPr lang="en-US" sz="1600" dirty="0">
                <a:solidFill>
                  <a:srgbClr val="042826"/>
                </a:solidFill>
                <a:latin typeface="Arial" pitchFamily="34" charset="0"/>
                <a:ea typeface="Arial" pitchFamily="34" charset="-122"/>
                <a:cs typeface="Arial" pitchFamily="34" charset="-120"/>
              </a:rPr>
              <a:t> поддержке государства и </a:t>
            </a:r>
            <a:r>
              <a:rPr lang="en-US" sz="1600" dirty="0" err="1">
                <a:solidFill>
                  <a:srgbClr val="042826"/>
                </a:solidFill>
                <a:latin typeface="Arial" pitchFamily="34" charset="0"/>
                <a:ea typeface="Arial" pitchFamily="34" charset="-122"/>
                <a:cs typeface="Arial" pitchFamily="34" charset="-120"/>
              </a:rPr>
              <a:t>местных</a:t>
            </a:r>
            <a:r>
              <a:rPr lang="en-US" sz="1600" dirty="0">
                <a:solidFill>
                  <a:srgbClr val="042826"/>
                </a:solidFill>
                <a:latin typeface="Arial" pitchFamily="34" charset="0"/>
                <a:ea typeface="Arial" pitchFamily="34" charset="-122"/>
                <a:cs typeface="Arial" pitchFamily="34" charset="-120"/>
              </a:rPr>
              <a:t> </a:t>
            </a:r>
            <a:r>
              <a:rPr lang="en-US" sz="1600" dirty="0" err="1">
                <a:solidFill>
                  <a:srgbClr val="042826"/>
                </a:solidFill>
                <a:latin typeface="Arial" pitchFamily="34" charset="0"/>
                <a:ea typeface="Arial" pitchFamily="34" charset="-122"/>
                <a:cs typeface="Arial" pitchFamily="34" charset="-120"/>
              </a:rPr>
              <a:t>властей</a:t>
            </a:r>
            <a:r>
              <a:rPr lang="ru-RU" sz="1600" dirty="0">
                <a:solidFill>
                  <a:srgbClr val="042826"/>
                </a:solidFill>
                <a:latin typeface="Arial" pitchFamily="34" charset="0"/>
                <a:ea typeface="Arial" pitchFamily="34" charset="-122"/>
                <a:cs typeface="Arial" pitchFamily="34" charset="-120"/>
              </a:rPr>
              <a:t>, научные сотрудники</a:t>
            </a:r>
            <a:r>
              <a:rPr lang="en-US" sz="1600" dirty="0">
                <a:solidFill>
                  <a:srgbClr val="042826"/>
                </a:solidFill>
                <a:latin typeface="Arial" pitchFamily="34" charset="0"/>
                <a:ea typeface="Arial" pitchFamily="34" charset="-122"/>
                <a:cs typeface="Arial" pitchFamily="34" charset="-120"/>
              </a:rPr>
              <a:t> </a:t>
            </a:r>
            <a:r>
              <a:rPr lang="ru-RU" sz="1600" dirty="0">
                <a:solidFill>
                  <a:srgbClr val="042826"/>
                </a:solidFill>
                <a:latin typeface="Arial" pitchFamily="34" charset="0"/>
                <a:ea typeface="Arial" pitchFamily="34" charset="-122"/>
                <a:cs typeface="Arial" pitchFamily="34" charset="-120"/>
              </a:rPr>
              <a:t>станции</a:t>
            </a:r>
            <a:r>
              <a:rPr lang="en-US" sz="1600" dirty="0">
                <a:solidFill>
                  <a:srgbClr val="042826"/>
                </a:solidFill>
                <a:latin typeface="Arial" pitchFamily="34" charset="0"/>
                <a:ea typeface="Arial" pitchFamily="34" charset="-122"/>
                <a:cs typeface="Arial" pitchFamily="34" charset="-120"/>
              </a:rPr>
              <a:t> </a:t>
            </a:r>
            <a:r>
              <a:rPr lang="en-US" sz="1600" dirty="0" err="1">
                <a:solidFill>
                  <a:srgbClr val="042826"/>
                </a:solidFill>
                <a:latin typeface="Arial" pitchFamily="34" charset="0"/>
                <a:ea typeface="Arial" pitchFamily="34" charset="-122"/>
                <a:cs typeface="Arial" pitchFamily="34" charset="-120"/>
              </a:rPr>
              <a:t>не</a:t>
            </a:r>
            <a:r>
              <a:rPr lang="en-US" sz="1600" dirty="0">
                <a:solidFill>
                  <a:srgbClr val="042826"/>
                </a:solidFill>
                <a:latin typeface="Arial" pitchFamily="34" charset="0"/>
                <a:ea typeface="Arial" pitchFamily="34" charset="-122"/>
                <a:cs typeface="Arial" pitchFamily="34" charset="-120"/>
              </a:rPr>
              <a:t> </a:t>
            </a:r>
            <a:r>
              <a:rPr lang="en-US" sz="1600" dirty="0" err="1">
                <a:solidFill>
                  <a:srgbClr val="042826"/>
                </a:solidFill>
                <a:latin typeface="Arial" pitchFamily="34" charset="0"/>
                <a:ea typeface="Arial" pitchFamily="34" charset="-122"/>
                <a:cs typeface="Arial" pitchFamily="34" charset="-120"/>
              </a:rPr>
              <a:t>только</a:t>
            </a:r>
            <a:r>
              <a:rPr lang="en-US" sz="1600" dirty="0">
                <a:solidFill>
                  <a:srgbClr val="042826"/>
                </a:solidFill>
                <a:latin typeface="Arial" pitchFamily="34" charset="0"/>
                <a:ea typeface="Arial" pitchFamily="34" charset="-122"/>
                <a:cs typeface="Arial" pitchFamily="34" charset="-120"/>
              </a:rPr>
              <a:t> </a:t>
            </a:r>
            <a:r>
              <a:rPr lang="ru-RU" sz="1600" dirty="0">
                <a:solidFill>
                  <a:srgbClr val="042826"/>
                </a:solidFill>
                <a:latin typeface="Arial" pitchFamily="34" charset="0"/>
                <a:ea typeface="Arial" pitchFamily="34" charset="-122"/>
                <a:cs typeface="Arial" pitchFamily="34" charset="-120"/>
              </a:rPr>
              <a:t>разрабатывали вопросы </a:t>
            </a:r>
            <a:r>
              <a:rPr lang="en-US" sz="1600" dirty="0" err="1">
                <a:solidFill>
                  <a:srgbClr val="042826"/>
                </a:solidFill>
                <a:latin typeface="Arial" pitchFamily="34" charset="0"/>
                <a:ea typeface="Arial" pitchFamily="34" charset="-122"/>
                <a:cs typeface="Arial" pitchFamily="34" charset="-120"/>
              </a:rPr>
              <a:t>охран</a:t>
            </a:r>
            <a:r>
              <a:rPr lang="ru-RU" sz="1600" dirty="0">
                <a:solidFill>
                  <a:srgbClr val="042826"/>
                </a:solidFill>
                <a:latin typeface="Arial" pitchFamily="34" charset="0"/>
                <a:ea typeface="Arial" pitchFamily="34" charset="-122"/>
                <a:cs typeface="Arial" pitchFamily="34" charset="-120"/>
              </a:rPr>
              <a:t>ы</a:t>
            </a:r>
            <a:r>
              <a:rPr lang="en-US" sz="1600" dirty="0">
                <a:solidFill>
                  <a:srgbClr val="042826"/>
                </a:solidFill>
                <a:latin typeface="Arial" pitchFamily="34" charset="0"/>
                <a:ea typeface="Arial" pitchFamily="34" charset="-122"/>
                <a:cs typeface="Arial" pitchFamily="34" charset="-120"/>
              </a:rPr>
              <a:t> здоровья животных, но и </a:t>
            </a:r>
            <a:r>
              <a:rPr lang="en-US" sz="1600" dirty="0" err="1">
                <a:solidFill>
                  <a:srgbClr val="042826"/>
                </a:solidFill>
                <a:latin typeface="Arial" pitchFamily="34" charset="0"/>
                <a:ea typeface="Arial" pitchFamily="34" charset="-122"/>
                <a:cs typeface="Arial" pitchFamily="34" charset="-120"/>
              </a:rPr>
              <a:t>разви</a:t>
            </a:r>
            <a:r>
              <a:rPr lang="ru-RU" sz="1600" dirty="0">
                <a:solidFill>
                  <a:srgbClr val="042826"/>
                </a:solidFill>
                <a:latin typeface="Arial" pitchFamily="34" charset="0"/>
                <a:ea typeface="Arial" pitchFamily="34" charset="-122"/>
                <a:cs typeface="Arial" pitchFamily="34" charset="-120"/>
              </a:rPr>
              <a:t>вали</a:t>
            </a:r>
            <a:r>
              <a:rPr lang="en-US" sz="1600" dirty="0">
                <a:solidFill>
                  <a:srgbClr val="042826"/>
                </a:solidFill>
                <a:latin typeface="Arial" pitchFamily="34" charset="0"/>
                <a:ea typeface="Arial" pitchFamily="34" charset="-122"/>
                <a:cs typeface="Arial" pitchFamily="34" charset="-120"/>
              </a:rPr>
              <a:t> </a:t>
            </a:r>
            <a:r>
              <a:rPr lang="en-US" sz="1600" dirty="0" err="1">
                <a:solidFill>
                  <a:srgbClr val="042826"/>
                </a:solidFill>
                <a:latin typeface="Arial" pitchFamily="34" charset="0"/>
                <a:ea typeface="Arial" pitchFamily="34" charset="-122"/>
                <a:cs typeface="Arial" pitchFamily="34" charset="-120"/>
              </a:rPr>
              <a:t>научны</a:t>
            </a:r>
            <a:r>
              <a:rPr lang="ru-RU" sz="1600" dirty="0">
                <a:solidFill>
                  <a:srgbClr val="042826"/>
                </a:solidFill>
                <a:latin typeface="Arial" pitchFamily="34" charset="0"/>
                <a:ea typeface="Arial" pitchFamily="34" charset="-122"/>
                <a:cs typeface="Arial" pitchFamily="34" charset="-120"/>
              </a:rPr>
              <a:t>е</a:t>
            </a:r>
            <a:r>
              <a:rPr lang="en-US" sz="1600" dirty="0">
                <a:solidFill>
                  <a:srgbClr val="042826"/>
                </a:solidFill>
                <a:latin typeface="Arial" pitchFamily="34" charset="0"/>
                <a:ea typeface="Arial" pitchFamily="34" charset="-122"/>
                <a:cs typeface="Arial" pitchFamily="34" charset="-120"/>
              </a:rPr>
              <a:t> </a:t>
            </a:r>
            <a:r>
              <a:rPr lang="en-US" sz="1600" dirty="0" err="1">
                <a:solidFill>
                  <a:srgbClr val="042826"/>
                </a:solidFill>
                <a:latin typeface="Arial" pitchFamily="34" charset="0"/>
                <a:ea typeface="Arial" pitchFamily="34" charset="-122"/>
                <a:cs typeface="Arial" pitchFamily="34" charset="-120"/>
              </a:rPr>
              <a:t>подход</a:t>
            </a:r>
            <a:r>
              <a:rPr lang="ru-RU" sz="1600" dirty="0">
                <a:solidFill>
                  <a:srgbClr val="042826"/>
                </a:solidFill>
                <a:latin typeface="Arial" pitchFamily="34" charset="0"/>
                <a:ea typeface="Arial" pitchFamily="34" charset="-122"/>
                <a:cs typeface="Arial" pitchFamily="34" charset="-120"/>
              </a:rPr>
              <a:t>ы</a:t>
            </a:r>
            <a:r>
              <a:rPr lang="en-US" sz="1600" dirty="0">
                <a:solidFill>
                  <a:srgbClr val="042826"/>
                </a:solidFill>
                <a:latin typeface="Arial" pitchFamily="34" charset="0"/>
                <a:ea typeface="Arial" pitchFamily="34" charset="-122"/>
                <a:cs typeface="Arial" pitchFamily="34" charset="-120"/>
              </a:rPr>
              <a:t> к их лечению.</a:t>
            </a:r>
            <a:endParaRPr lang="en-US" sz="16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marL="0" indent="0" algn="ctr">
              <a:buNone/>
            </a:pPr>
            <a:endParaRPr lang="en-US" sz="1100" dirty="0"/>
          </a:p>
        </p:txBody>
      </p:sp>
      <p:pic>
        <p:nvPicPr>
          <p:cNvPr id="8" name="Рисунок 7">
            <a:extLst>
              <a:ext uri="{FF2B5EF4-FFF2-40B4-BE49-F238E27FC236}">
                <a16:creationId xmlns:a16="http://schemas.microsoft.com/office/drawing/2014/main" id="{B3DF1F82-3410-5C03-49DB-6D67AAB01420}"/>
              </a:ext>
            </a:extLst>
          </p:cNvPr>
          <p:cNvPicPr>
            <a:picLocks noChangeAspect="1"/>
          </p:cNvPicPr>
          <p:nvPr/>
        </p:nvPicPr>
        <p:blipFill>
          <a:blip r:embed="rId3"/>
          <a:stretch>
            <a:fillRect/>
          </a:stretch>
        </p:blipFill>
        <p:spPr>
          <a:xfrm>
            <a:off x="347468" y="2291380"/>
            <a:ext cx="3673337" cy="2640211"/>
          </a:xfrm>
          <a:prstGeom prst="rect">
            <a:avLst/>
          </a:prstGeom>
        </p:spPr>
      </p:pic>
      <p:pic>
        <p:nvPicPr>
          <p:cNvPr id="10" name="Рисунок 9">
            <a:extLst>
              <a:ext uri="{FF2B5EF4-FFF2-40B4-BE49-F238E27FC236}">
                <a16:creationId xmlns:a16="http://schemas.microsoft.com/office/drawing/2014/main" id="{CD32D956-5EF8-E71D-B740-BCE3E8BB5075}"/>
              </a:ext>
            </a:extLst>
          </p:cNvPr>
          <p:cNvPicPr>
            <a:picLocks noChangeAspect="1"/>
          </p:cNvPicPr>
          <p:nvPr/>
        </p:nvPicPr>
        <p:blipFill>
          <a:blip r:embed="rId4"/>
          <a:stretch>
            <a:fillRect/>
          </a:stretch>
        </p:blipFill>
        <p:spPr>
          <a:xfrm>
            <a:off x="4778089" y="2291381"/>
            <a:ext cx="3157204" cy="2640211"/>
          </a:xfrm>
          <a:prstGeom prst="rect">
            <a:avLst/>
          </a:prstGeom>
        </p:spPr>
      </p:pic>
    </p:spTree>
    <p:extLst>
      <p:ext uri="{BB962C8B-B14F-4D97-AF65-F5344CB8AC3E}">
        <p14:creationId xmlns:p14="http://schemas.microsoft.com/office/powerpoint/2010/main" val="239877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042826"/>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1523" y="-8141"/>
            <a:ext cx="9144000" cy="5143500"/>
          </a:xfrm>
          <a:prstGeom prst="rect">
            <a:avLst/>
          </a:prstGeom>
        </p:spPr>
      </p:pic>
      <p:sp>
        <p:nvSpPr>
          <p:cNvPr id="5" name="Text 0"/>
          <p:cNvSpPr txBox="1"/>
          <p:nvPr/>
        </p:nvSpPr>
        <p:spPr>
          <a:xfrm>
            <a:off x="863896" y="1107741"/>
            <a:ext cx="3614100" cy="284700"/>
          </a:xfrm>
          <a:prstGeom prst="rect">
            <a:avLst/>
          </a:prstGeom>
          <a:noFill/>
          <a:ln/>
        </p:spPr>
        <p:txBody>
          <a:bodyPr wrap="square" lIns="0" tIns="0" rIns="0" bIns="0" rtlCol="0" anchor="t"/>
          <a:lstStyle/>
          <a:p>
            <a:pPr marL="0" indent="0" algn="l">
              <a:buNone/>
            </a:pPr>
            <a:r>
              <a:rPr lang="ru-RU" sz="1400" dirty="0">
                <a:solidFill>
                  <a:schemeClr val="bg1"/>
                </a:solidFill>
                <a:latin typeface="Arial" panose="020B0604020202020204" pitchFamily="34" charset="0"/>
                <a:ea typeface="Times New Roman" panose="02020603050405020304" pitchFamily="18" charset="0"/>
                <a:cs typeface="Arial" panose="020B0604020202020204" pitchFamily="34" charset="0"/>
              </a:rPr>
              <a:t>О</a:t>
            </a: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бразована в 1925 г. в городе Салехард (на тот момент селе Обдорском) изначально как Обдорский ветеринарно-бактериологический институт, который в 1931 г. был преобразован в Салехардскую научно-исследовательскую ветеринарную опытную станцию ( НИВОС).</a:t>
            </a:r>
            <a:endParaRPr lang="en-US" sz="1400" dirty="0">
              <a:solidFill>
                <a:schemeClr val="bg1"/>
              </a:solidFill>
              <a:latin typeface="Arial" panose="020B0604020202020204" pitchFamily="34" charset="0"/>
              <a:cs typeface="Arial" panose="020B0604020202020204" pitchFamily="34" charset="0"/>
            </a:endParaRPr>
          </a:p>
        </p:txBody>
      </p:sp>
      <p:sp>
        <p:nvSpPr>
          <p:cNvPr id="6" name="Text 1"/>
          <p:cNvSpPr txBox="1"/>
          <p:nvPr/>
        </p:nvSpPr>
        <p:spPr>
          <a:xfrm>
            <a:off x="337923" y="365350"/>
            <a:ext cx="4305600" cy="401700"/>
          </a:xfrm>
          <a:prstGeom prst="rect">
            <a:avLst/>
          </a:prstGeom>
          <a:noFill/>
          <a:ln/>
        </p:spPr>
        <p:txBody>
          <a:bodyPr wrap="square" lIns="0" tIns="0" rIns="0" bIns="0" rtlCol="0" anchor="t"/>
          <a:lstStyle/>
          <a:p>
            <a:pPr marL="0" indent="0" algn="l">
              <a:buNone/>
            </a:pPr>
            <a:endParaRPr lang="en-US" sz="2400" dirty="0"/>
          </a:p>
        </p:txBody>
      </p:sp>
      <p:sp>
        <p:nvSpPr>
          <p:cNvPr id="7" name="Text 2"/>
          <p:cNvSpPr txBox="1"/>
          <p:nvPr/>
        </p:nvSpPr>
        <p:spPr>
          <a:xfrm>
            <a:off x="8702125" y="4766850"/>
            <a:ext cx="411300" cy="1108200"/>
          </a:xfrm>
          <a:prstGeom prst="rect">
            <a:avLst/>
          </a:prstGeom>
          <a:noFill/>
          <a:ln/>
        </p:spPr>
        <p:txBody>
          <a:bodyPr wrap="square" lIns="0" tIns="0" rIns="0" bIns="0" rtlCol="0" anchor="t"/>
          <a:lstStyle/>
          <a:p>
            <a:pPr marL="0" indent="0" algn="ctr">
              <a:buNone/>
            </a:pPr>
            <a:endParaRPr lang="en-US" sz="1100" dirty="0"/>
          </a:p>
        </p:txBody>
      </p:sp>
      <p:sp>
        <p:nvSpPr>
          <p:cNvPr id="8" name="Text 3"/>
          <p:cNvSpPr txBox="1"/>
          <p:nvPr/>
        </p:nvSpPr>
        <p:spPr>
          <a:xfrm>
            <a:off x="863896" y="2911300"/>
            <a:ext cx="3614100" cy="284700"/>
          </a:xfrm>
          <a:prstGeom prst="rect">
            <a:avLst/>
          </a:prstGeom>
          <a:noFill/>
          <a:ln/>
        </p:spPr>
        <p:txBody>
          <a:bodyPr wrap="square" lIns="0" tIns="0" rIns="0" bIns="0" rtlCol="0" anchor="t"/>
          <a:lstStyle/>
          <a:p>
            <a:pPr marL="0" indent="0" algn="l">
              <a:buNone/>
            </a:pPr>
            <a:r>
              <a:rPr lang="ru-RU" sz="1400" dirty="0">
                <a:solidFill>
                  <a:schemeClr val="bg1"/>
                </a:solidFill>
                <a:latin typeface="Arial" panose="020B0604020202020204" pitchFamily="34" charset="0"/>
                <a:cs typeface="Arial" panose="020B0604020202020204" pitchFamily="34" charset="0"/>
              </a:rPr>
              <a:t>НИВОС подчинялась </a:t>
            </a:r>
            <a:r>
              <a:rPr lang="ru-RU" sz="1400" i="0" dirty="0">
                <a:solidFill>
                  <a:schemeClr val="bg1"/>
                </a:solidFill>
                <a:effectLst/>
                <a:latin typeface="Arial" panose="020B0604020202020204" pitchFamily="34" charset="0"/>
                <a:cs typeface="Arial" panose="020B0604020202020204" pitchFamily="34" charset="0"/>
              </a:rPr>
              <a:t>Народному комиссариату земледелия СССР</a:t>
            </a:r>
            <a:r>
              <a:rPr lang="ru-RU" sz="1400" dirty="0">
                <a:solidFill>
                  <a:schemeClr val="bg1"/>
                </a:solidFill>
                <a:latin typeface="Arial" panose="020B0604020202020204" pitchFamily="34" charset="0"/>
                <a:cs typeface="Arial" panose="020B0604020202020204" pitchFamily="34" charset="0"/>
              </a:rPr>
              <a:t>, изучала болезни северных оленей, разрабатывала меры борьбы с ними и внедряла их в хозяйства. Научный план утверждался Главным управлением НКЗ СССР и ВИЭВ.</a:t>
            </a:r>
            <a:endParaRPr lang="en-US" sz="1400" dirty="0">
              <a:solidFill>
                <a:schemeClr val="bg1"/>
              </a:solidFill>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ECD1B810-2B53-7060-E92F-16676374DC5F}"/>
              </a:ext>
            </a:extLst>
          </p:cNvPr>
          <p:cNvPicPr>
            <a:picLocks noChangeAspect="1"/>
          </p:cNvPicPr>
          <p:nvPr/>
        </p:nvPicPr>
        <p:blipFill>
          <a:blip r:embed="rId4"/>
          <a:stretch>
            <a:fillRect/>
          </a:stretch>
        </p:blipFill>
        <p:spPr>
          <a:xfrm>
            <a:off x="5782739" y="8141"/>
            <a:ext cx="3361261" cy="2134050"/>
          </a:xfrm>
          <a:prstGeom prst="rect">
            <a:avLst/>
          </a:prstGeom>
        </p:spPr>
      </p:pic>
      <p:pic>
        <p:nvPicPr>
          <p:cNvPr id="12" name="Рисунок 11">
            <a:extLst>
              <a:ext uri="{FF2B5EF4-FFF2-40B4-BE49-F238E27FC236}">
                <a16:creationId xmlns:a16="http://schemas.microsoft.com/office/drawing/2014/main" id="{2C4C9F1E-E95D-A29F-F55C-2C50643D634D}"/>
              </a:ext>
            </a:extLst>
          </p:cNvPr>
          <p:cNvPicPr>
            <a:picLocks noChangeAspect="1"/>
          </p:cNvPicPr>
          <p:nvPr/>
        </p:nvPicPr>
        <p:blipFill>
          <a:blip r:embed="rId5"/>
          <a:stretch>
            <a:fillRect/>
          </a:stretch>
        </p:blipFill>
        <p:spPr>
          <a:xfrm>
            <a:off x="4710456" y="1496559"/>
            <a:ext cx="2801642" cy="1876981"/>
          </a:xfrm>
          <a:prstGeom prst="rect">
            <a:avLst/>
          </a:prstGeom>
        </p:spPr>
      </p:pic>
      <p:pic>
        <p:nvPicPr>
          <p:cNvPr id="14" name="Рисунок 13">
            <a:extLst>
              <a:ext uri="{FF2B5EF4-FFF2-40B4-BE49-F238E27FC236}">
                <a16:creationId xmlns:a16="http://schemas.microsoft.com/office/drawing/2014/main" id="{9F022804-1561-D21A-EB14-27AA4CCD57B0}"/>
              </a:ext>
            </a:extLst>
          </p:cNvPr>
          <p:cNvPicPr>
            <a:picLocks noChangeAspect="1"/>
          </p:cNvPicPr>
          <p:nvPr/>
        </p:nvPicPr>
        <p:blipFill>
          <a:blip r:embed="rId6"/>
          <a:stretch>
            <a:fillRect/>
          </a:stretch>
        </p:blipFill>
        <p:spPr>
          <a:xfrm>
            <a:off x="7100537" y="1995211"/>
            <a:ext cx="1953958" cy="2401578"/>
          </a:xfrm>
          <a:prstGeom prst="rect">
            <a:avLst/>
          </a:prstGeom>
        </p:spPr>
      </p:pic>
      <p:pic>
        <p:nvPicPr>
          <p:cNvPr id="16" name="Рисунок 15">
            <a:extLst>
              <a:ext uri="{FF2B5EF4-FFF2-40B4-BE49-F238E27FC236}">
                <a16:creationId xmlns:a16="http://schemas.microsoft.com/office/drawing/2014/main" id="{9F0BE8EC-E072-9CD9-F7D8-EA911FE8C896}"/>
              </a:ext>
            </a:extLst>
          </p:cNvPr>
          <p:cNvPicPr>
            <a:picLocks noChangeAspect="1"/>
          </p:cNvPicPr>
          <p:nvPr/>
        </p:nvPicPr>
        <p:blipFill>
          <a:blip r:embed="rId7"/>
          <a:srcRect l="3844" t="4520" b="1480"/>
          <a:stretch/>
        </p:blipFill>
        <p:spPr>
          <a:xfrm>
            <a:off x="4549428" y="3087377"/>
            <a:ext cx="2593912" cy="17908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E7F9FF"/>
        </a:solidFill>
        <a:effectLst/>
      </p:bgPr>
    </p:bg>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485469" y="1097275"/>
            <a:ext cx="197925" cy="226200"/>
          </a:xfrm>
          <a:prstGeom prst="rect">
            <a:avLst/>
          </a:prstGeom>
        </p:spPr>
      </p:pic>
      <p:pic>
        <p:nvPicPr>
          <p:cNvPr id="4" name="Image 2" descr="preencoded.png"/>
          <p:cNvPicPr>
            <a:picLocks noChangeAspect="1"/>
          </p:cNvPicPr>
          <p:nvPr/>
        </p:nvPicPr>
        <p:blipFill>
          <a:blip r:embed="rId4"/>
          <a:stretch>
            <a:fillRect/>
          </a:stretch>
        </p:blipFill>
        <p:spPr>
          <a:xfrm>
            <a:off x="4806056" y="1101175"/>
            <a:ext cx="218400" cy="218400"/>
          </a:xfrm>
          <a:prstGeom prst="rect">
            <a:avLst/>
          </a:prstGeom>
        </p:spPr>
      </p:pic>
      <p:pic>
        <p:nvPicPr>
          <p:cNvPr id="5" name="Image 3" descr="preencoded.png"/>
          <p:cNvPicPr>
            <a:picLocks noChangeAspect="1"/>
          </p:cNvPicPr>
          <p:nvPr/>
        </p:nvPicPr>
        <p:blipFill>
          <a:blip r:embed="rId5"/>
          <a:stretch>
            <a:fillRect/>
          </a:stretch>
        </p:blipFill>
        <p:spPr>
          <a:xfrm>
            <a:off x="475231" y="3152475"/>
            <a:ext cx="218400" cy="218400"/>
          </a:xfrm>
          <a:prstGeom prst="rect">
            <a:avLst/>
          </a:prstGeom>
        </p:spPr>
      </p:pic>
      <p:pic>
        <p:nvPicPr>
          <p:cNvPr id="6" name="Image 4" descr="preencoded.png"/>
          <p:cNvPicPr>
            <a:picLocks noChangeAspect="1"/>
          </p:cNvPicPr>
          <p:nvPr/>
        </p:nvPicPr>
        <p:blipFill>
          <a:blip r:embed="rId6"/>
          <a:stretch>
            <a:fillRect/>
          </a:stretch>
        </p:blipFill>
        <p:spPr>
          <a:xfrm>
            <a:off x="4806056" y="3174315"/>
            <a:ext cx="218400" cy="174720"/>
          </a:xfrm>
          <a:prstGeom prst="rect">
            <a:avLst/>
          </a:prstGeom>
        </p:spPr>
      </p:pic>
      <p:sp>
        <p:nvSpPr>
          <p:cNvPr id="7" name="Text 0"/>
          <p:cNvSpPr txBox="1"/>
          <p:nvPr/>
        </p:nvSpPr>
        <p:spPr>
          <a:xfrm>
            <a:off x="889425" y="1032925"/>
            <a:ext cx="3444600" cy="284700"/>
          </a:xfrm>
          <a:prstGeom prst="rect">
            <a:avLst/>
          </a:prstGeom>
          <a:noFill/>
          <a:ln/>
        </p:spPr>
        <p:txBody>
          <a:bodyPr wrap="square" lIns="0" tIns="0" rIns="0" bIns="0" rtlCol="0" anchor="t"/>
          <a:lstStyle/>
          <a:p>
            <a:pPr marL="0" indent="0" algn="l">
              <a:buNone/>
            </a:pPr>
            <a:r>
              <a:rPr lang="en-US" sz="1400" b="1" i="1" dirty="0" err="1">
                <a:solidFill>
                  <a:srgbClr val="042826"/>
                </a:solidFill>
                <a:latin typeface="Arial" pitchFamily="34" charset="0"/>
                <a:ea typeface="Arial" pitchFamily="34" charset="-122"/>
                <a:cs typeface="Arial" pitchFamily="34" charset="-120"/>
              </a:rPr>
              <a:t>Эпизоотический</a:t>
            </a:r>
            <a:r>
              <a:rPr lang="en-US" sz="1400" b="1" i="1" dirty="0">
                <a:solidFill>
                  <a:srgbClr val="042826"/>
                </a:solidFill>
                <a:latin typeface="Arial" pitchFamily="34" charset="0"/>
                <a:ea typeface="Arial" pitchFamily="34" charset="-122"/>
                <a:cs typeface="Arial" pitchFamily="34" charset="-120"/>
              </a:rPr>
              <a:t> </a:t>
            </a:r>
            <a:r>
              <a:rPr lang="en-US" sz="1400" b="1" i="1" dirty="0" err="1">
                <a:solidFill>
                  <a:srgbClr val="042826"/>
                </a:solidFill>
                <a:latin typeface="Arial" pitchFamily="34" charset="0"/>
                <a:ea typeface="Arial" pitchFamily="34" charset="-122"/>
                <a:cs typeface="Arial" pitchFamily="34" charset="-120"/>
              </a:rPr>
              <a:t>отдел</a:t>
            </a:r>
            <a:endParaRPr lang="ru-RU" sz="1400" b="1" i="1" dirty="0">
              <a:solidFill>
                <a:srgbClr val="042826"/>
              </a:solidFill>
              <a:latin typeface="Arial" pitchFamily="34" charset="0"/>
              <a:ea typeface="Arial" pitchFamily="34" charset="-122"/>
              <a:cs typeface="Arial" pitchFamily="34" charset="-120"/>
            </a:endParaRPr>
          </a:p>
          <a:p>
            <a:pPr marL="0" indent="0" algn="l">
              <a:buNone/>
            </a:pPr>
            <a:r>
              <a:rPr lang="en-US" sz="1400" dirty="0">
                <a:solidFill>
                  <a:srgbClr val="042826"/>
                </a:solidFill>
                <a:latin typeface="Arial" pitchFamily="34" charset="0"/>
                <a:ea typeface="Arial" pitchFamily="34" charset="-122"/>
                <a:cs typeface="Arial" pitchFamily="34" charset="-120"/>
              </a:rPr>
              <a:t>
</a:t>
            </a:r>
            <a:r>
              <a:rPr lang="ru-RU" sz="1200" dirty="0">
                <a:solidFill>
                  <a:srgbClr val="042826"/>
                </a:solidFill>
                <a:latin typeface="Arial" pitchFamily="34" charset="0"/>
                <a:ea typeface="Arial" pitchFamily="34" charset="-122"/>
                <a:cs typeface="Arial" pitchFamily="34" charset="-120"/>
              </a:rPr>
              <a:t>З</a:t>
            </a:r>
            <a:r>
              <a:rPr lang="en-US" sz="1200" dirty="0" err="1">
                <a:solidFill>
                  <a:srgbClr val="042826"/>
                </a:solidFill>
                <a:latin typeface="Arial" pitchFamily="34" charset="0"/>
                <a:ea typeface="Arial" pitchFamily="34" charset="-122"/>
                <a:cs typeface="Arial" pitchFamily="34" charset="-120"/>
              </a:rPr>
              <a:t>анимался</a:t>
            </a:r>
            <a:r>
              <a:rPr lang="en-US" sz="1200" dirty="0">
                <a:solidFill>
                  <a:srgbClr val="042826"/>
                </a:solidFill>
                <a:latin typeface="Arial" pitchFamily="34" charset="0"/>
                <a:ea typeface="Arial" pitchFamily="34" charset="-122"/>
                <a:cs typeface="Arial" pitchFamily="34" charset="-120"/>
              </a:rPr>
              <a:t> изучением распространения инфекционной болезни среди оленей. Работало четыре сотрудника.</a:t>
            </a:r>
            <a:endParaRPr lang="en-US" sz="1400" dirty="0"/>
          </a:p>
        </p:txBody>
      </p:sp>
      <p:sp>
        <p:nvSpPr>
          <p:cNvPr id="8" name="Text 1"/>
          <p:cNvSpPr txBox="1"/>
          <p:nvPr/>
        </p:nvSpPr>
        <p:spPr>
          <a:xfrm>
            <a:off x="337925" y="365350"/>
            <a:ext cx="8438700" cy="401700"/>
          </a:xfrm>
          <a:prstGeom prst="rect">
            <a:avLst/>
          </a:prstGeom>
          <a:noFill/>
          <a:ln/>
        </p:spPr>
        <p:txBody>
          <a:bodyPr wrap="square" lIns="0" tIns="0" rIns="0" bIns="0" rtlCol="0" anchor="t"/>
          <a:lstStyle/>
          <a:p>
            <a:pPr marL="0" indent="0" algn="l">
              <a:buNone/>
            </a:pPr>
            <a:r>
              <a:rPr lang="en-US" sz="2400" dirty="0">
                <a:solidFill>
                  <a:srgbClr val="042826"/>
                </a:solidFill>
                <a:latin typeface="Arial" pitchFamily="34" charset="0"/>
                <a:ea typeface="Arial" pitchFamily="34" charset="-122"/>
                <a:cs typeface="Arial" pitchFamily="34" charset="-120"/>
              </a:rPr>
              <a:t>Структура и кадровый состав</a:t>
            </a:r>
            <a:endParaRPr lang="en-US" sz="2400" dirty="0"/>
          </a:p>
        </p:txBody>
      </p:sp>
      <p:sp>
        <p:nvSpPr>
          <p:cNvPr id="9" name="Text 2"/>
          <p:cNvSpPr txBox="1"/>
          <p:nvPr/>
        </p:nvSpPr>
        <p:spPr>
          <a:xfrm>
            <a:off x="8702125" y="4766850"/>
            <a:ext cx="411300" cy="1108200"/>
          </a:xfrm>
          <a:prstGeom prst="rect">
            <a:avLst/>
          </a:prstGeom>
          <a:noFill/>
          <a:ln/>
        </p:spPr>
        <p:txBody>
          <a:bodyPr wrap="square" lIns="0" tIns="0" rIns="0" bIns="0" rtlCol="0" anchor="t"/>
          <a:lstStyle/>
          <a:p>
            <a:pPr marL="0" indent="0" algn="ctr">
              <a:buNone/>
            </a:pPr>
            <a:endParaRPr lang="en-US" sz="1100" dirty="0"/>
          </a:p>
        </p:txBody>
      </p:sp>
      <p:sp>
        <p:nvSpPr>
          <p:cNvPr id="10" name="Text 3"/>
          <p:cNvSpPr txBox="1"/>
          <p:nvPr/>
        </p:nvSpPr>
        <p:spPr>
          <a:xfrm>
            <a:off x="5246308" y="1032925"/>
            <a:ext cx="3444600" cy="284700"/>
          </a:xfrm>
          <a:prstGeom prst="rect">
            <a:avLst/>
          </a:prstGeom>
          <a:noFill/>
          <a:ln/>
        </p:spPr>
        <p:txBody>
          <a:bodyPr wrap="square" lIns="0" tIns="0" rIns="0" bIns="0" rtlCol="0" anchor="t"/>
          <a:lstStyle/>
          <a:p>
            <a:pPr marL="0" indent="0" algn="l">
              <a:buNone/>
            </a:pPr>
            <a:r>
              <a:rPr lang="en-US" sz="1400" b="1" i="1" dirty="0" err="1">
                <a:solidFill>
                  <a:srgbClr val="042826"/>
                </a:solidFill>
                <a:latin typeface="Arial" pitchFamily="34" charset="0"/>
                <a:ea typeface="Arial" pitchFamily="34" charset="-122"/>
                <a:cs typeface="Arial" pitchFamily="34" charset="-120"/>
              </a:rPr>
              <a:t>Экспериментальной</a:t>
            </a:r>
            <a:r>
              <a:rPr lang="en-US" sz="1400" b="1" i="1" dirty="0">
                <a:solidFill>
                  <a:srgbClr val="042826"/>
                </a:solidFill>
                <a:latin typeface="Arial" pitchFamily="34" charset="0"/>
                <a:ea typeface="Arial" pitchFamily="34" charset="-122"/>
                <a:cs typeface="Arial" pitchFamily="34" charset="-120"/>
              </a:rPr>
              <a:t> </a:t>
            </a:r>
            <a:r>
              <a:rPr lang="en-US" sz="1400" b="1" i="1" dirty="0" err="1">
                <a:solidFill>
                  <a:srgbClr val="042826"/>
                </a:solidFill>
                <a:latin typeface="Arial" pitchFamily="34" charset="0"/>
                <a:ea typeface="Arial" pitchFamily="34" charset="-122"/>
                <a:cs typeface="Arial" pitchFamily="34" charset="-120"/>
              </a:rPr>
              <a:t>диагностики</a:t>
            </a:r>
            <a:endParaRPr lang="ru-RU" sz="1400" b="1" i="1" dirty="0">
              <a:solidFill>
                <a:srgbClr val="042826"/>
              </a:solidFill>
              <a:latin typeface="Arial" pitchFamily="34" charset="0"/>
              <a:ea typeface="Arial" pitchFamily="34" charset="-122"/>
              <a:cs typeface="Arial" pitchFamily="34" charset="-120"/>
            </a:endParaRPr>
          </a:p>
          <a:p>
            <a:pPr marL="0" indent="0" algn="l">
              <a:buNone/>
            </a:pPr>
            <a:r>
              <a:rPr lang="en-US" sz="1400" dirty="0">
                <a:solidFill>
                  <a:srgbClr val="042826"/>
                </a:solidFill>
                <a:latin typeface="Arial" pitchFamily="34" charset="0"/>
                <a:ea typeface="Arial" pitchFamily="34" charset="-122"/>
                <a:cs typeface="Arial" pitchFamily="34" charset="-120"/>
              </a:rPr>
              <a:t>
</a:t>
            </a:r>
            <a:r>
              <a:rPr lang="en-US" sz="1200" dirty="0">
                <a:solidFill>
                  <a:srgbClr val="042826"/>
                </a:solidFill>
                <a:latin typeface="Arial" pitchFamily="34" charset="0"/>
                <a:ea typeface="Arial" pitchFamily="34" charset="-122"/>
                <a:cs typeface="Arial" pitchFamily="34" charset="-120"/>
              </a:rPr>
              <a:t>В</a:t>
            </a:r>
            <a:r>
              <a:rPr lang="ru-RU" sz="1200" dirty="0">
                <a:solidFill>
                  <a:srgbClr val="042826"/>
                </a:solidFill>
                <a:latin typeface="Arial" pitchFamily="34" charset="0"/>
                <a:ea typeface="Arial" pitchFamily="34" charset="-122"/>
                <a:cs typeface="Arial" pitchFamily="34" charset="-120"/>
              </a:rPr>
              <a:t> </a:t>
            </a:r>
            <a:r>
              <a:rPr lang="en-US" sz="1200" dirty="0" err="1">
                <a:solidFill>
                  <a:srgbClr val="042826"/>
                </a:solidFill>
                <a:latin typeface="Arial" pitchFamily="34" charset="0"/>
                <a:ea typeface="Arial" pitchFamily="34" charset="-122"/>
                <a:cs typeface="Arial" pitchFamily="34" charset="-120"/>
              </a:rPr>
              <a:t>отделе</a:t>
            </a:r>
            <a:r>
              <a:rPr lang="en-US" sz="1200" dirty="0">
                <a:solidFill>
                  <a:srgbClr val="042826"/>
                </a:solidFill>
                <a:latin typeface="Arial" pitchFamily="34" charset="0"/>
                <a:ea typeface="Arial" pitchFamily="34" charset="-122"/>
                <a:cs typeface="Arial" pitchFamily="34" charset="-120"/>
              </a:rPr>
              <a:t> велись исследования диагностики заболеваний. Участвовали два сотрудника.</a:t>
            </a:r>
            <a:endParaRPr lang="en-US" sz="1400" dirty="0"/>
          </a:p>
        </p:txBody>
      </p:sp>
      <p:sp>
        <p:nvSpPr>
          <p:cNvPr id="11" name="Text 4"/>
          <p:cNvSpPr txBox="1"/>
          <p:nvPr/>
        </p:nvSpPr>
        <p:spPr>
          <a:xfrm>
            <a:off x="889425" y="3084225"/>
            <a:ext cx="3444600" cy="284700"/>
          </a:xfrm>
          <a:prstGeom prst="rect">
            <a:avLst/>
          </a:prstGeom>
          <a:noFill/>
          <a:ln/>
        </p:spPr>
        <p:txBody>
          <a:bodyPr wrap="square" lIns="0" tIns="0" rIns="0" bIns="0" rtlCol="0" anchor="t"/>
          <a:lstStyle/>
          <a:p>
            <a:pPr marL="0" indent="0" algn="l">
              <a:buNone/>
            </a:pPr>
            <a:r>
              <a:rPr lang="ru-RU" sz="1400" b="1" i="1" dirty="0">
                <a:solidFill>
                  <a:srgbClr val="042826"/>
                </a:solidFill>
                <a:latin typeface="Arial" panose="020B0604020202020204" pitchFamily="34" charset="0"/>
                <a:ea typeface="Arial" pitchFamily="34" charset="-122"/>
                <a:cs typeface="Arial" panose="020B0604020202020204" pitchFamily="34" charset="0"/>
              </a:rPr>
              <a:t>Отделы п</a:t>
            </a:r>
            <a:r>
              <a:rPr lang="en-US" sz="1400" b="1" i="1" dirty="0" err="1">
                <a:solidFill>
                  <a:srgbClr val="042826"/>
                </a:solidFill>
                <a:latin typeface="Arial" panose="020B0604020202020204" pitchFamily="34" charset="0"/>
                <a:ea typeface="Arial" pitchFamily="34" charset="-122"/>
                <a:cs typeface="Arial" panose="020B0604020202020204" pitchFamily="34" charset="0"/>
              </a:rPr>
              <a:t>ротозоологи</a:t>
            </a:r>
            <a:r>
              <a:rPr lang="ru-RU" sz="1400" b="1" i="1" dirty="0">
                <a:solidFill>
                  <a:srgbClr val="042826"/>
                </a:solidFill>
                <a:latin typeface="Arial" panose="020B0604020202020204" pitchFamily="34" charset="0"/>
                <a:ea typeface="Arial" pitchFamily="34" charset="-122"/>
                <a:cs typeface="Arial" panose="020B0604020202020204" pitchFamily="34" charset="0"/>
              </a:rPr>
              <a:t>и </a:t>
            </a:r>
            <a:r>
              <a:rPr lang="ru-RU" sz="1400" b="1" i="1" dirty="0" err="1">
                <a:solidFill>
                  <a:srgbClr val="042826"/>
                </a:solidFill>
                <a:latin typeface="Arial" panose="020B0604020202020204" pitchFamily="34" charset="0"/>
                <a:ea typeface="Arial" pitchFamily="34" charset="-122"/>
                <a:cs typeface="Arial" panose="020B0604020202020204" pitchFamily="34" charset="0"/>
              </a:rPr>
              <a:t>и</a:t>
            </a:r>
            <a:r>
              <a:rPr lang="ru-RU" sz="1400" b="1" i="1" dirty="0">
                <a:solidFill>
                  <a:srgbClr val="042826"/>
                </a:solidFill>
                <a:latin typeface="Arial" panose="020B0604020202020204" pitchFamily="34" charset="0"/>
                <a:ea typeface="Arial" pitchFamily="34" charset="-122"/>
                <a:cs typeface="Arial" panose="020B0604020202020204" pitchFamily="34" charset="0"/>
              </a:rPr>
              <a:t> </a:t>
            </a:r>
            <a:r>
              <a:rPr lang="ru-RU" sz="1400" b="1" i="1" dirty="0">
                <a:effectLst/>
                <a:latin typeface="Arial" panose="020B0604020202020204" pitchFamily="34" charset="0"/>
                <a:ea typeface="Times New Roman" panose="02020603050405020304" pitchFamily="18" charset="0"/>
                <a:cs typeface="Arial" panose="020B0604020202020204" pitchFamily="34" charset="0"/>
              </a:rPr>
              <a:t>гельминтологии</a:t>
            </a:r>
            <a:r>
              <a:rPr lang="en-US" sz="1400" dirty="0">
                <a:solidFill>
                  <a:srgbClr val="042826"/>
                </a:solidFill>
                <a:latin typeface="Arial" pitchFamily="34" charset="0"/>
                <a:ea typeface="Arial" pitchFamily="34" charset="-122"/>
                <a:cs typeface="Arial" pitchFamily="34" charset="-120"/>
              </a:rPr>
              <a:t>
</a:t>
            </a:r>
            <a:r>
              <a:rPr lang="ru-RU" sz="1200" dirty="0">
                <a:effectLst/>
                <a:latin typeface="Arial" panose="020B0604020202020204" pitchFamily="34" charset="0"/>
                <a:ea typeface="Times New Roman" panose="02020603050405020304" pitchFamily="18" charset="0"/>
                <a:cs typeface="Arial" panose="020B0604020202020204" pitchFamily="34" charset="0"/>
              </a:rPr>
              <a:t>занимался изучением болезней животных, вызываемых простейшими организмами и гельминтами</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p>
            <a:pPr marL="0" indent="0" algn="l">
              <a:buNone/>
            </a:pPr>
            <a:endParaRPr lang="ru-RU" sz="1400" dirty="0">
              <a:latin typeface="Arial" panose="020B0604020202020204" pitchFamily="34" charset="0"/>
              <a:ea typeface="Times New Roman" panose="02020603050405020304" pitchFamily="18" charset="0"/>
              <a:cs typeface="Arial" panose="020B0604020202020204" pitchFamily="34" charset="0"/>
            </a:endParaRPr>
          </a:p>
          <a:p>
            <a:pPr marL="0" indent="0" algn="l">
              <a:buNone/>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 5"/>
          <p:cNvSpPr txBox="1"/>
          <p:nvPr/>
        </p:nvSpPr>
        <p:spPr>
          <a:xfrm>
            <a:off x="5258500" y="3084225"/>
            <a:ext cx="3444600" cy="284700"/>
          </a:xfrm>
          <a:prstGeom prst="rect">
            <a:avLst/>
          </a:prstGeom>
          <a:noFill/>
          <a:ln/>
        </p:spPr>
        <p:txBody>
          <a:bodyPr wrap="square" lIns="0" tIns="0" rIns="0" bIns="0" rtlCol="0" anchor="t"/>
          <a:lstStyle/>
          <a:p>
            <a:pPr marL="0" indent="0" algn="l">
              <a:buNone/>
            </a:pPr>
            <a:r>
              <a:rPr lang="en-US" sz="1400" b="1" i="1" dirty="0">
                <a:solidFill>
                  <a:srgbClr val="042826"/>
                </a:solidFill>
                <a:latin typeface="Arial" panose="020B0604020202020204" pitchFamily="34" charset="0"/>
                <a:ea typeface="Arial" pitchFamily="34" charset="-122"/>
                <a:cs typeface="Arial" panose="020B0604020202020204" pitchFamily="34" charset="0"/>
              </a:rPr>
              <a:t>Кадры и </a:t>
            </a:r>
            <a:r>
              <a:rPr lang="en-US" sz="1400" b="1" i="1" dirty="0" err="1">
                <a:solidFill>
                  <a:srgbClr val="042826"/>
                </a:solidFill>
                <a:latin typeface="Arial" panose="020B0604020202020204" pitchFamily="34" charset="0"/>
                <a:ea typeface="Arial" pitchFamily="34" charset="-122"/>
                <a:cs typeface="Arial" panose="020B0604020202020204" pitchFamily="34" charset="0"/>
              </a:rPr>
              <a:t>поддержка</a:t>
            </a:r>
            <a:endParaRPr lang="ru-RU" sz="1400" b="1" i="1" dirty="0">
              <a:solidFill>
                <a:srgbClr val="042826"/>
              </a:solidFill>
              <a:latin typeface="Arial" panose="020B0604020202020204" pitchFamily="34" charset="0"/>
              <a:ea typeface="Arial" pitchFamily="34" charset="-122"/>
              <a:cs typeface="Arial" panose="020B0604020202020204" pitchFamily="34" charset="0"/>
            </a:endParaRPr>
          </a:p>
          <a:p>
            <a:pPr marL="0" indent="0" algn="l">
              <a:buNone/>
            </a:pPr>
            <a:r>
              <a:rPr lang="en-US" sz="1050" dirty="0">
                <a:solidFill>
                  <a:srgbClr val="042826"/>
                </a:solidFill>
                <a:latin typeface="Arial" panose="020B0604020202020204" pitchFamily="34" charset="0"/>
                <a:ea typeface="Arial" pitchFamily="34" charset="-122"/>
                <a:cs typeface="Arial" panose="020B0604020202020204" pitchFamily="34" charset="0"/>
              </a:rPr>
              <a:t>
К 1941 году на станции работали пять специалистов с высшим </a:t>
            </a:r>
            <a:r>
              <a:rPr lang="en-US" sz="1050" dirty="0" err="1">
                <a:solidFill>
                  <a:srgbClr val="042826"/>
                </a:solidFill>
                <a:latin typeface="Arial" panose="020B0604020202020204" pitchFamily="34" charset="0"/>
                <a:ea typeface="Arial" pitchFamily="34" charset="-122"/>
                <a:cs typeface="Arial" panose="020B0604020202020204" pitchFamily="34" charset="0"/>
              </a:rPr>
              <a:t>ветеринарным</a:t>
            </a:r>
            <a:r>
              <a:rPr lang="en-US" sz="1050" dirty="0">
                <a:solidFill>
                  <a:srgbClr val="042826"/>
                </a:solidFill>
                <a:latin typeface="Arial" panose="020B0604020202020204" pitchFamily="34" charset="0"/>
                <a:ea typeface="Arial" pitchFamily="34" charset="-122"/>
                <a:cs typeface="Arial" panose="020B0604020202020204" pitchFamily="34" charset="0"/>
              </a:rPr>
              <a:t> </a:t>
            </a:r>
            <a:r>
              <a:rPr lang="en-US" sz="1050" dirty="0" err="1">
                <a:solidFill>
                  <a:srgbClr val="042826"/>
                </a:solidFill>
                <a:latin typeface="Arial" panose="020B0604020202020204" pitchFamily="34" charset="0"/>
                <a:ea typeface="Arial" pitchFamily="34" charset="-122"/>
                <a:cs typeface="Arial" panose="020B0604020202020204" pitchFamily="34" charset="0"/>
              </a:rPr>
              <a:t>образованием</a:t>
            </a:r>
            <a:r>
              <a:rPr lang="en-US" sz="1050" dirty="0">
                <a:solidFill>
                  <a:srgbClr val="042826"/>
                </a:solidFill>
                <a:latin typeface="Arial" panose="020B0604020202020204" pitchFamily="34" charset="0"/>
                <a:ea typeface="Arial" pitchFamily="34" charset="-122"/>
                <a:cs typeface="Arial" panose="020B0604020202020204" pitchFamily="34" charset="0"/>
              </a:rPr>
              <a:t>.</a:t>
            </a:r>
            <a:endParaRPr lang="ru-RU" sz="1050" dirty="0">
              <a:solidFill>
                <a:srgbClr val="042826"/>
              </a:solidFill>
              <a:latin typeface="Arial" panose="020B0604020202020204" pitchFamily="34" charset="0"/>
              <a:ea typeface="Arial" pitchFamily="34" charset="-122"/>
              <a:cs typeface="Arial" panose="020B0604020202020204" pitchFamily="34" charset="0"/>
            </a:endParaRPr>
          </a:p>
          <a:p>
            <a:pPr marL="0" indent="0" algn="l">
              <a:buNone/>
            </a:pPr>
            <a:r>
              <a:rPr lang="ru-RU" sz="1050" dirty="0">
                <a:effectLst/>
                <a:latin typeface="Arial" panose="020B0604020202020204" pitchFamily="34" charset="0"/>
                <a:ea typeface="Times New Roman" panose="02020603050405020304" pitchFamily="18" charset="0"/>
                <a:cs typeface="Arial" panose="020B0604020202020204" pitchFamily="34" charset="0"/>
              </a:rPr>
              <a:t>Финансирование станции в 1940 и 1941 гг. производилось за счет государственного и местного бюджета. За государственный счет станция работала по направлениям, которые имели общегосударственное значение. </a:t>
            </a:r>
            <a:endParaRPr lang="en-US" sz="105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E7F9FF"/>
        </a:solidFill>
        <a:effectLst/>
      </p:bgPr>
    </p:bg>
    <p:spTree>
      <p:nvGrpSpPr>
        <p:cNvPr id="1" name=""/>
        <p:cNvGrpSpPr/>
        <p:nvPr/>
      </p:nvGrpSpPr>
      <p:grpSpPr>
        <a:xfrm>
          <a:off x="0" y="0"/>
          <a:ext cx="0" cy="0"/>
          <a:chOff x="0" y="0"/>
          <a:chExt cx="0" cy="0"/>
        </a:xfrm>
      </p:grpSpPr>
      <p:sp>
        <p:nvSpPr>
          <p:cNvPr id="4" name="Text 1"/>
          <p:cNvSpPr txBox="1"/>
          <p:nvPr/>
        </p:nvSpPr>
        <p:spPr>
          <a:xfrm>
            <a:off x="337920" y="365350"/>
            <a:ext cx="8421600" cy="401700"/>
          </a:xfrm>
          <a:prstGeom prst="rect">
            <a:avLst/>
          </a:prstGeom>
          <a:noFill/>
          <a:ln/>
        </p:spPr>
        <p:txBody>
          <a:bodyPr wrap="square" lIns="0" tIns="0" rIns="0" bIns="0" rtlCol="0" anchor="t"/>
          <a:lstStyle/>
          <a:p>
            <a:pPr marL="0" indent="0" algn="l">
              <a:buNone/>
            </a:pPr>
            <a:r>
              <a:rPr lang="en-US" sz="2400" b="1" i="1" dirty="0">
                <a:solidFill>
                  <a:srgbClr val="042826"/>
                </a:solidFill>
                <a:latin typeface="Arial" pitchFamily="34" charset="0"/>
                <a:ea typeface="Arial" pitchFamily="34" charset="-122"/>
                <a:cs typeface="Arial" pitchFamily="34" charset="-120"/>
              </a:rPr>
              <a:t>Научные кадры и руководство</a:t>
            </a:r>
            <a:endParaRPr lang="en-US" sz="2400" b="1" i="1" dirty="0"/>
          </a:p>
        </p:txBody>
      </p:sp>
      <p:sp>
        <p:nvSpPr>
          <p:cNvPr id="5" name="Text 2"/>
          <p:cNvSpPr txBox="1"/>
          <p:nvPr/>
        </p:nvSpPr>
        <p:spPr>
          <a:xfrm>
            <a:off x="8702125" y="4766850"/>
            <a:ext cx="411300" cy="1108200"/>
          </a:xfrm>
          <a:prstGeom prst="rect">
            <a:avLst/>
          </a:prstGeom>
          <a:noFill/>
          <a:ln/>
        </p:spPr>
        <p:txBody>
          <a:bodyPr wrap="square" lIns="0" tIns="0" rIns="0" bIns="0" rtlCol="0" anchor="t"/>
          <a:lstStyle/>
          <a:p>
            <a:pPr marL="0" indent="0" algn="ctr">
              <a:buNone/>
            </a:pPr>
            <a:endParaRPr lang="en-US" sz="1100" dirty="0"/>
          </a:p>
        </p:txBody>
      </p:sp>
      <p:pic>
        <p:nvPicPr>
          <p:cNvPr id="10" name="Рисунок 9">
            <a:extLst>
              <a:ext uri="{FF2B5EF4-FFF2-40B4-BE49-F238E27FC236}">
                <a16:creationId xmlns:a16="http://schemas.microsoft.com/office/drawing/2014/main" id="{BADB35ED-6462-8E6C-FB7F-BFE1F0646AE3}"/>
              </a:ext>
            </a:extLst>
          </p:cNvPr>
          <p:cNvPicPr>
            <a:picLocks noChangeAspect="1"/>
          </p:cNvPicPr>
          <p:nvPr/>
        </p:nvPicPr>
        <p:blipFill>
          <a:blip r:embed="rId3"/>
          <a:stretch>
            <a:fillRect/>
          </a:stretch>
        </p:blipFill>
        <p:spPr>
          <a:xfrm>
            <a:off x="231216" y="866034"/>
            <a:ext cx="3956304" cy="2635888"/>
          </a:xfrm>
          <a:prstGeom prst="rect">
            <a:avLst/>
          </a:prstGeom>
        </p:spPr>
      </p:pic>
      <p:sp>
        <p:nvSpPr>
          <p:cNvPr id="12" name="TextBox 11">
            <a:extLst>
              <a:ext uri="{FF2B5EF4-FFF2-40B4-BE49-F238E27FC236}">
                <a16:creationId xmlns:a16="http://schemas.microsoft.com/office/drawing/2014/main" id="{5C820D4A-8774-0E36-9EE4-D09F668EB916}"/>
              </a:ext>
            </a:extLst>
          </p:cNvPr>
          <p:cNvSpPr txBox="1"/>
          <p:nvPr/>
        </p:nvSpPr>
        <p:spPr>
          <a:xfrm>
            <a:off x="180744" y="3519656"/>
            <a:ext cx="4207106" cy="307777"/>
          </a:xfrm>
          <a:prstGeom prst="rect">
            <a:avLst/>
          </a:prstGeom>
          <a:noFill/>
        </p:spPr>
        <p:txBody>
          <a:bodyPr wrap="square">
            <a:spAutoFit/>
          </a:bodyPr>
          <a:lstStyle/>
          <a:p>
            <a:r>
              <a:rPr lang="ru-RU" sz="1400" b="1" i="0" dirty="0">
                <a:effectLst/>
                <a:latin typeface="Arial" panose="020B0604020202020204" pitchFamily="34" charset="0"/>
                <a:cs typeface="Arial" panose="020B0604020202020204" pitchFamily="34" charset="0"/>
              </a:rPr>
              <a:t>Профессор </a:t>
            </a:r>
            <a:r>
              <a:rPr lang="ru-RU" sz="1400" b="1" i="0" dirty="0" err="1">
                <a:effectLst/>
                <a:latin typeface="Arial" panose="020B0604020202020204" pitchFamily="34" charset="0"/>
                <a:cs typeface="Arial" panose="020B0604020202020204" pitchFamily="34" charset="0"/>
              </a:rPr>
              <a:t>Грюнер</a:t>
            </a:r>
            <a:r>
              <a:rPr lang="ru-RU" sz="1400" b="1" i="0" dirty="0">
                <a:effectLst/>
                <a:latin typeface="Arial" panose="020B0604020202020204" pitchFamily="34" charset="0"/>
                <a:cs typeface="Arial" panose="020B0604020202020204" pitchFamily="34" charset="0"/>
              </a:rPr>
              <a:t> С.А. с опытным оленем. </a:t>
            </a:r>
            <a:endParaRPr lang="ru-RU" sz="1400" b="1" dirty="0">
              <a:latin typeface="Arial" panose="020B0604020202020204" pitchFamily="34" charset="0"/>
              <a:cs typeface="Arial" panose="020B0604020202020204" pitchFamily="34" charset="0"/>
            </a:endParaRPr>
          </a:p>
        </p:txBody>
      </p:sp>
      <p:pic>
        <p:nvPicPr>
          <p:cNvPr id="14" name="Рисунок 13">
            <a:extLst>
              <a:ext uri="{FF2B5EF4-FFF2-40B4-BE49-F238E27FC236}">
                <a16:creationId xmlns:a16="http://schemas.microsoft.com/office/drawing/2014/main" id="{4151C921-F2B8-F88E-3125-05471053866F}"/>
              </a:ext>
            </a:extLst>
          </p:cNvPr>
          <p:cNvPicPr>
            <a:picLocks noChangeAspect="1"/>
          </p:cNvPicPr>
          <p:nvPr/>
        </p:nvPicPr>
        <p:blipFill>
          <a:blip r:embed="rId4"/>
          <a:srcRect t="2105" b="4880"/>
          <a:stretch/>
        </p:blipFill>
        <p:spPr>
          <a:xfrm>
            <a:off x="4451400" y="767050"/>
            <a:ext cx="4261438" cy="2635888"/>
          </a:xfrm>
          <a:prstGeom prst="rect">
            <a:avLst/>
          </a:prstGeom>
        </p:spPr>
      </p:pic>
      <p:sp>
        <p:nvSpPr>
          <p:cNvPr id="16" name="TextBox 15">
            <a:extLst>
              <a:ext uri="{FF2B5EF4-FFF2-40B4-BE49-F238E27FC236}">
                <a16:creationId xmlns:a16="http://schemas.microsoft.com/office/drawing/2014/main" id="{E458D4C9-49D9-61BB-2F97-60229E2A500E}"/>
              </a:ext>
            </a:extLst>
          </p:cNvPr>
          <p:cNvSpPr txBox="1"/>
          <p:nvPr/>
        </p:nvSpPr>
        <p:spPr>
          <a:xfrm>
            <a:off x="4451400" y="3402276"/>
            <a:ext cx="4775736" cy="1600438"/>
          </a:xfrm>
          <a:prstGeom prst="rect">
            <a:avLst/>
          </a:prstGeom>
          <a:noFill/>
        </p:spPr>
        <p:txBody>
          <a:bodyPr wrap="square">
            <a:spAutoFit/>
          </a:bodyPr>
          <a:lstStyle/>
          <a:p>
            <a:r>
              <a:rPr lang="ru-RU" sz="1400" b="1" i="0" dirty="0">
                <a:effectLst/>
                <a:latin typeface="Arial" panose="020B0604020202020204" pitchFamily="34" charset="0"/>
                <a:cs typeface="Arial" panose="020B0604020202020204" pitchFamily="34" charset="0"/>
              </a:rPr>
              <a:t>Коллектив работников Обдорского </a:t>
            </a:r>
            <a:r>
              <a:rPr lang="ru-RU" sz="1400" b="1" i="0" dirty="0" err="1">
                <a:effectLst/>
                <a:latin typeface="Arial" panose="020B0604020202020204" pitchFamily="34" charset="0"/>
                <a:cs typeface="Arial" panose="020B0604020202020204" pitchFamily="34" charset="0"/>
              </a:rPr>
              <a:t>ветбакинститута</a:t>
            </a:r>
            <a:r>
              <a:rPr lang="ru-RU" sz="1400" b="1" i="0" dirty="0">
                <a:effectLst/>
                <a:latin typeface="Arial" panose="020B0604020202020204" pitchFamily="34" charset="0"/>
                <a:cs typeface="Arial" panose="020B0604020202020204" pitchFamily="34" charset="0"/>
              </a:rPr>
              <a:t>. В первом ряду слева направо: Ревнивых А.Г. - директор, Ключарев - научный сотрудник, Королева Е.И.-лаборантка, Багров - бухгалтер. Во втором ряду: Ревнивых А.Г. - научный сотрудник, Канев Н.Г. - лаборант, </a:t>
            </a:r>
            <a:r>
              <a:rPr lang="ru-RU" sz="1400" b="1" i="0" dirty="0" err="1">
                <a:effectLst/>
                <a:latin typeface="Arial" panose="020B0604020202020204" pitchFamily="34" charset="0"/>
                <a:cs typeface="Arial" panose="020B0604020202020204" pitchFamily="34" charset="0"/>
              </a:rPr>
              <a:t>Патрахин</a:t>
            </a:r>
            <a:r>
              <a:rPr lang="ru-RU" sz="1400" b="1" i="0" dirty="0">
                <a:effectLst/>
                <a:latin typeface="Arial" panose="020B0604020202020204" pitchFamily="34" charset="0"/>
                <a:cs typeface="Arial" panose="020B0604020202020204" pitchFamily="34" charset="0"/>
              </a:rPr>
              <a:t> - рабочий, Попов А. - завхоз. </a:t>
            </a:r>
            <a:endParaRPr lang="ru-RU" sz="1400" b="1"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bg>
      <p:bgPr>
        <a:solidFill>
          <a:srgbClr val="042826"/>
        </a:solidFill>
        <a:effectLst/>
      </p:bgPr>
    </p:bg>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4407151" y="1666984"/>
            <a:ext cx="4348065" cy="1854322"/>
          </a:xfrm>
          <a:prstGeom prst="rect">
            <a:avLst/>
          </a:prstGeom>
        </p:spPr>
      </p:pic>
      <p:sp>
        <p:nvSpPr>
          <p:cNvPr id="5" name="Text 1"/>
          <p:cNvSpPr txBox="1"/>
          <p:nvPr/>
        </p:nvSpPr>
        <p:spPr>
          <a:xfrm>
            <a:off x="397644" y="1668260"/>
            <a:ext cx="3696300" cy="292500"/>
          </a:xfrm>
          <a:prstGeom prst="rect">
            <a:avLst/>
          </a:prstGeom>
          <a:noFill/>
          <a:ln/>
        </p:spPr>
        <p:txBody>
          <a:bodyPr wrap="square" lIns="0" tIns="0" rIns="0" bIns="0" rtlCol="0" anchor="t"/>
          <a:lstStyle/>
          <a:p>
            <a:pPr marL="0" indent="0" algn="l">
              <a:buNone/>
            </a:pPr>
            <a:r>
              <a:rPr lang="en-US" sz="1300" dirty="0">
                <a:solidFill>
                  <a:srgbClr val="8EB0AF"/>
                </a:solidFill>
                <a:latin typeface="Arial" pitchFamily="34" charset="0"/>
                <a:ea typeface="Arial" pitchFamily="34" charset="-122"/>
                <a:cs typeface="Arial" pitchFamily="34" charset="-120"/>
              </a:rPr>
              <a:t>Финансовые данные за 1941 год, освещающие распределение средств на станции.</a:t>
            </a:r>
            <a:endParaRPr lang="en-US" sz="1300" dirty="0"/>
          </a:p>
        </p:txBody>
      </p:sp>
      <p:sp>
        <p:nvSpPr>
          <p:cNvPr id="6" name="Text 2"/>
          <p:cNvSpPr txBox="1"/>
          <p:nvPr/>
        </p:nvSpPr>
        <p:spPr>
          <a:xfrm>
            <a:off x="397644" y="2994021"/>
            <a:ext cx="3696300" cy="292500"/>
          </a:xfrm>
          <a:prstGeom prst="rect">
            <a:avLst/>
          </a:prstGeom>
          <a:noFill/>
          <a:ln/>
        </p:spPr>
        <p:txBody>
          <a:bodyPr wrap="square" lIns="0" tIns="0" rIns="0" bIns="0" rtlCol="0" anchor="t"/>
          <a:lstStyle/>
          <a:p>
            <a:pPr marL="0" indent="0" algn="l">
              <a:buNone/>
            </a:pPr>
            <a:r>
              <a:rPr lang="en-US" sz="1300" dirty="0">
                <a:solidFill>
                  <a:srgbClr val="8EB0AF"/>
                </a:solidFill>
                <a:latin typeface="Arial" pitchFamily="34" charset="0"/>
                <a:ea typeface="Arial" pitchFamily="34" charset="-122"/>
                <a:cs typeface="Arial" pitchFamily="34" charset="-120"/>
              </a:rPr>
              <a:t>Основное финансирование направлялось на зарплаты, </a:t>
            </a:r>
            <a:r>
              <a:rPr lang="en-US" sz="1300" dirty="0" err="1">
                <a:solidFill>
                  <a:srgbClr val="8EB0AF"/>
                </a:solidFill>
                <a:latin typeface="Arial" pitchFamily="34" charset="0"/>
                <a:ea typeface="Arial" pitchFamily="34" charset="-122"/>
                <a:cs typeface="Arial" pitchFamily="34" charset="-120"/>
              </a:rPr>
              <a:t>отображая</a:t>
            </a:r>
            <a:r>
              <a:rPr lang="en-US" sz="1300" dirty="0">
                <a:solidFill>
                  <a:srgbClr val="8EB0AF"/>
                </a:solidFill>
                <a:latin typeface="Arial" pitchFamily="34" charset="0"/>
                <a:ea typeface="Arial" pitchFamily="34" charset="-122"/>
                <a:cs typeface="Arial" pitchFamily="34" charset="-120"/>
              </a:rPr>
              <a:t> </a:t>
            </a:r>
            <a:r>
              <a:rPr lang="en-US" sz="1300" dirty="0" err="1">
                <a:solidFill>
                  <a:srgbClr val="8EB0AF"/>
                </a:solidFill>
                <a:latin typeface="Arial" pitchFamily="34" charset="0"/>
                <a:ea typeface="Arial" pitchFamily="34" charset="-122"/>
                <a:cs typeface="Arial" pitchFamily="34" charset="-120"/>
              </a:rPr>
              <a:t>приоритет</a:t>
            </a:r>
            <a:r>
              <a:rPr lang="ru-RU" sz="1300" dirty="0">
                <a:solidFill>
                  <a:srgbClr val="8EB0AF"/>
                </a:solidFill>
                <a:latin typeface="Arial" pitchFamily="34" charset="0"/>
                <a:ea typeface="Arial" pitchFamily="34" charset="-122"/>
                <a:cs typeface="Arial" pitchFamily="34" charset="-120"/>
              </a:rPr>
              <a:t> сохранения</a:t>
            </a:r>
            <a:r>
              <a:rPr lang="en-US" sz="1300" dirty="0">
                <a:solidFill>
                  <a:srgbClr val="8EB0AF"/>
                </a:solidFill>
                <a:latin typeface="Arial" pitchFamily="34" charset="0"/>
                <a:ea typeface="Arial" pitchFamily="34" charset="-122"/>
                <a:cs typeface="Arial" pitchFamily="34" charset="-120"/>
              </a:rPr>
              <a:t> квалифицированных кадров.</a:t>
            </a:r>
            <a:endParaRPr lang="en-US" sz="1300" dirty="0"/>
          </a:p>
        </p:txBody>
      </p:sp>
      <p:sp>
        <p:nvSpPr>
          <p:cNvPr id="7" name="Text 3"/>
          <p:cNvSpPr txBox="1"/>
          <p:nvPr/>
        </p:nvSpPr>
        <p:spPr>
          <a:xfrm>
            <a:off x="337925" y="365350"/>
            <a:ext cx="8438700" cy="401700"/>
          </a:xfrm>
          <a:prstGeom prst="rect">
            <a:avLst/>
          </a:prstGeom>
          <a:noFill/>
          <a:ln/>
        </p:spPr>
        <p:txBody>
          <a:bodyPr wrap="square" lIns="0" tIns="0" rIns="0" bIns="0" rtlCol="0" anchor="t"/>
          <a:lstStyle/>
          <a:p>
            <a:pPr marL="0" indent="0" algn="l">
              <a:buNone/>
            </a:pPr>
            <a:r>
              <a:rPr lang="en-US" sz="2400" dirty="0">
                <a:solidFill>
                  <a:srgbClr val="E7F9FF"/>
                </a:solidFill>
                <a:latin typeface="Arial" pitchFamily="34" charset="0"/>
                <a:ea typeface="Arial" pitchFamily="34" charset="-122"/>
                <a:cs typeface="Arial" pitchFamily="34" charset="-120"/>
              </a:rPr>
              <a:t>Бюджет 1941 года</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042826"/>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89538" y="3062375"/>
            <a:ext cx="3614100" cy="284700"/>
          </a:xfrm>
          <a:prstGeom prst="rect">
            <a:avLst/>
          </a:prstGeom>
          <a:noFill/>
          <a:ln/>
        </p:spPr>
        <p:txBody>
          <a:bodyPr wrap="square" lIns="0" tIns="0" rIns="0" bIns="0" rtlCol="0" anchor="t"/>
          <a:lstStyle/>
          <a:p>
            <a:r>
              <a:rPr lang="ru-RU" sz="1000" kern="100" dirty="0">
                <a:solidFill>
                  <a:schemeClr val="bg1"/>
                </a:solidFill>
                <a:latin typeface="Arial" panose="020B0604020202020204" pitchFamily="34" charset="0"/>
                <a:ea typeface="Times New Roman" panose="02020603050405020304" pitchFamily="18" charset="0"/>
                <a:cs typeface="Arial" panose="020B0604020202020204" pitchFamily="34" charset="0"/>
              </a:rPr>
              <a:t>П</a:t>
            </a:r>
            <a:r>
              <a:rPr lang="ru-RU" sz="1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еред научными организациями появилась новая задача: начать изготовление витаминных концентратов. Новой задачей для учреждений науки стала массовая подготовка кадров для производства, так как в связи с войной на фронт ушло много квалифицированных специалистов. В условиях войны от опытных научных учреждений требовалось начать внедрение полученных результатов в производство и начать повседневную производственную помощь колхозам. Перед учреждениями ставилась задача: начать пропаганду научных результатов среди населения</a:t>
            </a:r>
            <a:r>
              <a:rPr lang="ru-RU" sz="12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endParaRPr lang="en-US" sz="1400" dirty="0"/>
          </a:p>
        </p:txBody>
      </p:sp>
      <p:sp>
        <p:nvSpPr>
          <p:cNvPr id="6" name="Text 1"/>
          <p:cNvSpPr txBox="1"/>
          <p:nvPr/>
        </p:nvSpPr>
        <p:spPr>
          <a:xfrm>
            <a:off x="325008" y="241491"/>
            <a:ext cx="4305600" cy="401700"/>
          </a:xfrm>
          <a:prstGeom prst="rect">
            <a:avLst/>
          </a:prstGeom>
          <a:noFill/>
          <a:ln/>
        </p:spPr>
        <p:txBody>
          <a:bodyPr wrap="square" lIns="0" tIns="0" rIns="0" bIns="0" rtlCol="0" anchor="t"/>
          <a:lstStyle/>
          <a:p>
            <a:pPr marL="0" indent="0" algn="l">
              <a:buNone/>
            </a:pPr>
            <a:r>
              <a:rPr lang="ru-RU" sz="2400" dirty="0">
                <a:solidFill>
                  <a:srgbClr val="E7F9FF"/>
                </a:solidFill>
                <a:latin typeface="Arial" pitchFamily="34" charset="0"/>
                <a:ea typeface="Arial" pitchFamily="34" charset="-122"/>
                <a:cs typeface="Arial" pitchFamily="34" charset="-120"/>
              </a:rPr>
              <a:t>Работа</a:t>
            </a:r>
            <a:r>
              <a:rPr lang="en-US" sz="2400" dirty="0">
                <a:solidFill>
                  <a:srgbClr val="E7F9FF"/>
                </a:solidFill>
                <a:latin typeface="Arial" pitchFamily="34" charset="0"/>
                <a:ea typeface="Arial" pitchFamily="34" charset="-122"/>
                <a:cs typeface="Arial" pitchFamily="34" charset="-120"/>
              </a:rPr>
              <a:t> </a:t>
            </a:r>
            <a:r>
              <a:rPr lang="ru-RU" sz="2400" dirty="0">
                <a:solidFill>
                  <a:srgbClr val="E7F9FF"/>
                </a:solidFill>
                <a:latin typeface="Arial" pitchFamily="34" charset="0"/>
                <a:ea typeface="Arial" pitchFamily="34" charset="-122"/>
                <a:cs typeface="Arial" pitchFamily="34" charset="-120"/>
              </a:rPr>
              <a:t>НИВОС</a:t>
            </a:r>
            <a:r>
              <a:rPr lang="en-US" sz="2400" dirty="0">
                <a:solidFill>
                  <a:srgbClr val="E7F9FF"/>
                </a:solidFill>
                <a:latin typeface="Arial" pitchFamily="34" charset="0"/>
                <a:ea typeface="Arial" pitchFamily="34" charset="-122"/>
                <a:cs typeface="Arial" pitchFamily="34" charset="-120"/>
              </a:rPr>
              <a:t> во время войны</a:t>
            </a:r>
            <a:endParaRPr lang="en-US" sz="2400" dirty="0"/>
          </a:p>
        </p:txBody>
      </p:sp>
      <p:sp>
        <p:nvSpPr>
          <p:cNvPr id="8" name="Text 3"/>
          <p:cNvSpPr txBox="1"/>
          <p:nvPr/>
        </p:nvSpPr>
        <p:spPr>
          <a:xfrm>
            <a:off x="589538" y="1382275"/>
            <a:ext cx="3614100" cy="284700"/>
          </a:xfrm>
          <a:prstGeom prst="rect">
            <a:avLst/>
          </a:prstGeom>
          <a:noFill/>
          <a:ln/>
        </p:spPr>
        <p:txBody>
          <a:bodyPr wrap="square" lIns="0" tIns="0" rIns="0" bIns="0" rtlCol="0" anchor="t"/>
          <a:lstStyle/>
          <a:p>
            <a:pPr marL="0" indent="0" algn="l">
              <a:buNone/>
            </a:pPr>
            <a:r>
              <a:rPr lang="en-US" sz="1050" dirty="0">
                <a:solidFill>
                  <a:schemeClr val="bg1"/>
                </a:solidFill>
                <a:latin typeface="Arial" panose="020B0604020202020204" pitchFamily="34" charset="0"/>
                <a:ea typeface="Arial" pitchFamily="34" charset="-122"/>
                <a:cs typeface="Arial" panose="020B0604020202020204" pitchFamily="34" charset="0"/>
              </a:rPr>
              <a:t>Изменения в </a:t>
            </a:r>
            <a:r>
              <a:rPr lang="ru-RU" sz="1050" dirty="0">
                <a:solidFill>
                  <a:schemeClr val="bg1"/>
                </a:solidFill>
                <a:latin typeface="Arial" panose="020B0604020202020204" pitchFamily="34" charset="0"/>
                <a:ea typeface="Arial" pitchFamily="34" charset="-122"/>
                <a:cs typeface="Arial" panose="020B0604020202020204" pitchFamily="34" charset="0"/>
              </a:rPr>
              <a:t>научной</a:t>
            </a:r>
            <a:r>
              <a:rPr lang="en-US" sz="1050" dirty="0">
                <a:solidFill>
                  <a:schemeClr val="bg1"/>
                </a:solidFill>
                <a:latin typeface="Arial" panose="020B0604020202020204" pitchFamily="34" charset="0"/>
                <a:ea typeface="Arial" pitchFamily="34" charset="-122"/>
                <a:cs typeface="Arial" panose="020B0604020202020204" pitchFamily="34" charset="0"/>
              </a:rPr>
              <a:t> </a:t>
            </a:r>
            <a:r>
              <a:rPr lang="en-US" sz="1050" dirty="0" err="1">
                <a:solidFill>
                  <a:schemeClr val="bg1"/>
                </a:solidFill>
                <a:latin typeface="Arial" panose="020B0604020202020204" pitchFamily="34" charset="0"/>
                <a:ea typeface="Arial" pitchFamily="34" charset="-122"/>
                <a:cs typeface="Arial" panose="020B0604020202020204" pitchFamily="34" charset="0"/>
              </a:rPr>
              <a:t>деятельности</a:t>
            </a:r>
            <a:endParaRPr lang="ru-RU" sz="1050" dirty="0">
              <a:solidFill>
                <a:schemeClr val="bg1"/>
              </a:solidFill>
              <a:latin typeface="Arial" panose="020B0604020202020204" pitchFamily="34" charset="0"/>
              <a:ea typeface="Arial" pitchFamily="34" charset="-122"/>
              <a:cs typeface="Arial" panose="020B0604020202020204" pitchFamily="34" charset="0"/>
            </a:endParaRPr>
          </a:p>
          <a:p>
            <a:pPr marL="0" indent="0" algn="l">
              <a:buNone/>
            </a:pPr>
            <a:r>
              <a:rPr lang="ru-RU" sz="105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Салехардской</a:t>
            </a:r>
            <a:r>
              <a:rPr lang="ru-RU" sz="10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НИВОС </a:t>
            </a:r>
            <a:r>
              <a:rPr lang="ru-RU" sz="105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пвлияли</a:t>
            </a:r>
            <a:r>
              <a:rPr lang="ru-RU" sz="10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на тематику и методы исследований. От учреждения требовалось начать работу над темами, которые возможно было внедрить за короткий промежуток времени. Сохранению подлежали только те многолетние научные темы, которые затрагивали вопросы селекции, племенного дела, севооборота и другие ценные многолетние агротехнические опыты.</a:t>
            </a:r>
            <a:endParaRPr lang="ru-RU" sz="1050" dirty="0">
              <a:solidFill>
                <a:schemeClr val="bg1"/>
              </a:solidFill>
              <a:latin typeface="Arial" panose="020B0604020202020204" pitchFamily="34" charset="0"/>
              <a:cs typeface="Arial" panose="020B0604020202020204" pitchFamily="34" charset="0"/>
            </a:endParaRPr>
          </a:p>
          <a:p>
            <a:pPr marL="0" indent="0" algn="l">
              <a:buNone/>
            </a:pPr>
            <a:endParaRPr lang="en-US" sz="1400" dirty="0"/>
          </a:p>
        </p:txBody>
      </p:sp>
      <p:pic>
        <p:nvPicPr>
          <p:cNvPr id="10" name="Рисунок 9">
            <a:extLst>
              <a:ext uri="{FF2B5EF4-FFF2-40B4-BE49-F238E27FC236}">
                <a16:creationId xmlns:a16="http://schemas.microsoft.com/office/drawing/2014/main" id="{A90D06E5-1056-9B69-6C93-E25BA97CE88E}"/>
              </a:ext>
            </a:extLst>
          </p:cNvPr>
          <p:cNvPicPr>
            <a:picLocks noChangeAspect="1"/>
          </p:cNvPicPr>
          <p:nvPr/>
        </p:nvPicPr>
        <p:blipFill>
          <a:blip r:embed="rId4"/>
          <a:stretch>
            <a:fillRect/>
          </a:stretch>
        </p:blipFill>
        <p:spPr>
          <a:xfrm>
            <a:off x="4483100" y="50615"/>
            <a:ext cx="4660900" cy="2948019"/>
          </a:xfrm>
          <a:prstGeom prst="rect">
            <a:avLst/>
          </a:prstGeom>
        </p:spPr>
      </p:pic>
      <p:pic>
        <p:nvPicPr>
          <p:cNvPr id="12" name="Рисунок 11">
            <a:extLst>
              <a:ext uri="{FF2B5EF4-FFF2-40B4-BE49-F238E27FC236}">
                <a16:creationId xmlns:a16="http://schemas.microsoft.com/office/drawing/2014/main" id="{2C35F928-BEA4-7A8C-D63D-EB4FFE87FEF1}"/>
              </a:ext>
            </a:extLst>
          </p:cNvPr>
          <p:cNvPicPr>
            <a:picLocks noChangeAspect="1"/>
          </p:cNvPicPr>
          <p:nvPr/>
        </p:nvPicPr>
        <p:blipFill>
          <a:blip r:embed="rId5"/>
          <a:stretch>
            <a:fillRect/>
          </a:stretch>
        </p:blipFill>
        <p:spPr>
          <a:xfrm>
            <a:off x="4483100" y="2632459"/>
            <a:ext cx="3778250" cy="2375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E7F9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4" name="Text 0"/>
          <p:cNvSpPr txBox="1"/>
          <p:nvPr/>
        </p:nvSpPr>
        <p:spPr>
          <a:xfrm>
            <a:off x="1401925" y="1627207"/>
            <a:ext cx="3256384" cy="1561754"/>
          </a:xfrm>
          <a:prstGeom prst="rect">
            <a:avLst/>
          </a:prstGeom>
          <a:noFill/>
          <a:ln/>
        </p:spPr>
        <p:txBody>
          <a:bodyPr wrap="square" lIns="0" tIns="0" rIns="0" bIns="0" rtlCol="0" anchor="t"/>
          <a:lstStyle/>
          <a:p>
            <a:pPr marL="0" indent="0" algn="l">
              <a:buNone/>
            </a:pPr>
            <a:r>
              <a:rPr lang="en-US" sz="1300" dirty="0">
                <a:solidFill>
                  <a:srgbClr val="042826"/>
                </a:solidFill>
                <a:latin typeface="Arial" pitchFamily="34" charset="0"/>
                <a:ea typeface="Arial" pitchFamily="34" charset="-122"/>
                <a:cs typeface="Arial" pitchFamily="34" charset="-120"/>
              </a:rPr>
              <a:t>В 1942 году станция сосредоточилась на изучении инфекционных заболеваний северных оленей, несмотря на уменьшение бюджета на 50%. </a:t>
            </a:r>
            <a:endParaRPr lang="en-US" sz="1300" dirty="0"/>
          </a:p>
        </p:txBody>
      </p:sp>
      <p:sp>
        <p:nvSpPr>
          <p:cNvPr id="5" name="Text 1"/>
          <p:cNvSpPr txBox="1"/>
          <p:nvPr/>
        </p:nvSpPr>
        <p:spPr>
          <a:xfrm>
            <a:off x="1401925" y="3139634"/>
            <a:ext cx="3256384" cy="1627216"/>
          </a:xfrm>
          <a:prstGeom prst="rect">
            <a:avLst/>
          </a:prstGeom>
          <a:noFill/>
          <a:ln/>
        </p:spPr>
        <p:txBody>
          <a:bodyPr wrap="square" lIns="0" tIns="0" rIns="0" bIns="0" rtlCol="0" anchor="t"/>
          <a:lstStyle/>
          <a:p>
            <a:pPr marL="0" indent="0" algn="l">
              <a:buNone/>
            </a:pPr>
            <a:r>
              <a:rPr lang="en-US" sz="1300" dirty="0">
                <a:solidFill>
                  <a:srgbClr val="042826"/>
                </a:solidFill>
                <a:latin typeface="Arial" pitchFamily="34" charset="0"/>
                <a:ea typeface="Arial" pitchFamily="34" charset="-122"/>
                <a:cs typeface="Arial" pitchFamily="34" charset="-120"/>
              </a:rPr>
              <a:t>Испытание противоинфекционной сыворотки и других средств продолжалось, что подтверждало значимость научных разработок даже в условиях </a:t>
            </a:r>
            <a:r>
              <a:rPr lang="en-US" sz="1300" dirty="0" err="1">
                <a:solidFill>
                  <a:srgbClr val="042826"/>
                </a:solidFill>
                <a:latin typeface="Arial" pitchFamily="34" charset="0"/>
                <a:ea typeface="Arial" pitchFamily="34" charset="-122"/>
                <a:cs typeface="Arial" pitchFamily="34" charset="-120"/>
              </a:rPr>
              <a:t>сокращённого</a:t>
            </a:r>
            <a:r>
              <a:rPr lang="en-US" sz="1300" dirty="0">
                <a:solidFill>
                  <a:srgbClr val="042826"/>
                </a:solidFill>
                <a:latin typeface="Arial" pitchFamily="34" charset="0"/>
                <a:ea typeface="Arial" pitchFamily="34" charset="-122"/>
                <a:cs typeface="Arial" pitchFamily="34" charset="-120"/>
              </a:rPr>
              <a:t> </a:t>
            </a:r>
            <a:r>
              <a:rPr lang="en-US" sz="1300" dirty="0" err="1">
                <a:solidFill>
                  <a:srgbClr val="042826"/>
                </a:solidFill>
                <a:latin typeface="Arial" pitchFamily="34" charset="0"/>
                <a:ea typeface="Arial" pitchFamily="34" charset="-122"/>
                <a:cs typeface="Arial" pitchFamily="34" charset="-120"/>
              </a:rPr>
              <a:t>финансирования</a:t>
            </a:r>
            <a:r>
              <a:rPr lang="en-US" sz="1300" dirty="0">
                <a:solidFill>
                  <a:srgbClr val="042826"/>
                </a:solidFill>
                <a:latin typeface="Arial" pitchFamily="34" charset="0"/>
                <a:ea typeface="Arial" pitchFamily="34" charset="-122"/>
                <a:cs typeface="Arial" pitchFamily="34" charset="-120"/>
              </a:rPr>
              <a:t>.</a:t>
            </a:r>
            <a:endParaRPr lang="en-US" sz="1300" dirty="0"/>
          </a:p>
        </p:txBody>
      </p:sp>
      <p:sp>
        <p:nvSpPr>
          <p:cNvPr id="6" name="Text 2"/>
          <p:cNvSpPr txBox="1"/>
          <p:nvPr/>
        </p:nvSpPr>
        <p:spPr>
          <a:xfrm>
            <a:off x="337920" y="365350"/>
            <a:ext cx="8421600" cy="401700"/>
          </a:xfrm>
          <a:prstGeom prst="rect">
            <a:avLst/>
          </a:prstGeom>
          <a:noFill/>
          <a:ln/>
        </p:spPr>
        <p:txBody>
          <a:bodyPr wrap="square" lIns="0" tIns="0" rIns="0" bIns="0" rtlCol="0" anchor="t"/>
          <a:lstStyle/>
          <a:p>
            <a:pPr marL="0" indent="0" algn="l">
              <a:buNone/>
            </a:pPr>
            <a:r>
              <a:rPr lang="en-US" sz="2400" dirty="0">
                <a:solidFill>
                  <a:srgbClr val="042826"/>
                </a:solidFill>
                <a:latin typeface="Arial" pitchFamily="34" charset="0"/>
                <a:ea typeface="Arial" pitchFamily="34" charset="-122"/>
                <a:cs typeface="Arial" pitchFamily="34" charset="-120"/>
              </a:rPr>
              <a:t>Научно-исследовательские работы 1942 года</a:t>
            </a:r>
            <a:endParaRPr lang="en-US" sz="2400" dirty="0"/>
          </a:p>
        </p:txBody>
      </p:sp>
      <p:sp>
        <p:nvSpPr>
          <p:cNvPr id="7" name="Text 3"/>
          <p:cNvSpPr txBox="1"/>
          <p:nvPr/>
        </p:nvSpPr>
        <p:spPr>
          <a:xfrm>
            <a:off x="8702125" y="4766850"/>
            <a:ext cx="411300" cy="1108200"/>
          </a:xfrm>
          <a:prstGeom prst="rect">
            <a:avLst/>
          </a:prstGeom>
          <a:noFill/>
          <a:ln/>
        </p:spPr>
        <p:txBody>
          <a:bodyPr wrap="square" lIns="0" tIns="0" rIns="0" bIns="0" rtlCol="0" anchor="t"/>
          <a:lstStyle/>
          <a:p>
            <a:pPr marL="0" indent="0" algn="ctr">
              <a:buNone/>
            </a:pPr>
            <a:endParaRPr lang="en-US" sz="1100" dirty="0"/>
          </a:p>
        </p:txBody>
      </p:sp>
      <p:pic>
        <p:nvPicPr>
          <p:cNvPr id="9" name="Рисунок 8">
            <a:extLst>
              <a:ext uri="{FF2B5EF4-FFF2-40B4-BE49-F238E27FC236}">
                <a16:creationId xmlns:a16="http://schemas.microsoft.com/office/drawing/2014/main" id="{03FFF60E-9959-CDA1-9068-52CB8B4BDA70}"/>
              </a:ext>
            </a:extLst>
          </p:cNvPr>
          <p:cNvPicPr>
            <a:picLocks noChangeAspect="1"/>
          </p:cNvPicPr>
          <p:nvPr/>
        </p:nvPicPr>
        <p:blipFill>
          <a:blip r:embed="rId4"/>
          <a:stretch>
            <a:fillRect/>
          </a:stretch>
        </p:blipFill>
        <p:spPr>
          <a:xfrm>
            <a:off x="4731148" y="1047035"/>
            <a:ext cx="4176627" cy="34089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rgbClr val="042826"/>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0575" y="0"/>
            <a:ext cx="9144000" cy="5143500"/>
          </a:xfrm>
          <a:prstGeom prst="rect">
            <a:avLst/>
          </a:prstGeom>
        </p:spPr>
      </p:pic>
      <p:sp>
        <p:nvSpPr>
          <p:cNvPr id="5" name="Text 0"/>
          <p:cNvSpPr txBox="1"/>
          <p:nvPr/>
        </p:nvSpPr>
        <p:spPr>
          <a:xfrm>
            <a:off x="773625" y="1281550"/>
            <a:ext cx="3614100" cy="284700"/>
          </a:xfrm>
          <a:prstGeom prst="rect">
            <a:avLst/>
          </a:prstGeom>
          <a:noFill/>
          <a:ln/>
        </p:spPr>
        <p:txBody>
          <a:bodyPr wrap="square" lIns="0" tIns="0" rIns="0" bIns="0" rtlCol="0" anchor="t"/>
          <a:lstStyle/>
          <a:p>
            <a:pPr marL="0" indent="0" algn="l">
              <a:buNone/>
            </a:pPr>
            <a:r>
              <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Согласно плану НИР, станция должна была провести анализ заболеваемости и смертности с/х животных и изучение эффективности противоэпизоотических мероприятий с непосредственным внедрением научными сотрудниками станции в колхозные оленеводческие хозяйства комплекса оздоровительных мероприятий.</a:t>
            </a:r>
            <a:endParaRPr lang="en-US" sz="1000" dirty="0">
              <a:solidFill>
                <a:schemeClr val="bg1"/>
              </a:solidFill>
              <a:latin typeface="Arial" panose="020B0604020202020204" pitchFamily="34" charset="0"/>
              <a:cs typeface="Arial" panose="020B0604020202020204" pitchFamily="34" charset="0"/>
            </a:endParaRPr>
          </a:p>
        </p:txBody>
      </p:sp>
      <p:sp>
        <p:nvSpPr>
          <p:cNvPr id="7" name="Text 2"/>
          <p:cNvSpPr txBox="1"/>
          <p:nvPr/>
        </p:nvSpPr>
        <p:spPr>
          <a:xfrm>
            <a:off x="8702125" y="4766850"/>
            <a:ext cx="411300" cy="1108200"/>
          </a:xfrm>
          <a:prstGeom prst="rect">
            <a:avLst/>
          </a:prstGeom>
          <a:noFill/>
          <a:ln/>
        </p:spPr>
        <p:txBody>
          <a:bodyPr wrap="square" lIns="0" tIns="0" rIns="0" bIns="0" rtlCol="0" anchor="t"/>
          <a:lstStyle/>
          <a:p>
            <a:pPr marL="0" indent="0" algn="ctr">
              <a:buNone/>
            </a:pPr>
            <a:endParaRPr lang="en-US" sz="1100" dirty="0"/>
          </a:p>
        </p:txBody>
      </p:sp>
      <p:sp>
        <p:nvSpPr>
          <p:cNvPr id="8" name="Text 3"/>
          <p:cNvSpPr txBox="1"/>
          <p:nvPr/>
        </p:nvSpPr>
        <p:spPr>
          <a:xfrm>
            <a:off x="773625" y="3070175"/>
            <a:ext cx="3614100" cy="284700"/>
          </a:xfrm>
          <a:prstGeom prst="rect">
            <a:avLst/>
          </a:prstGeom>
          <a:noFill/>
          <a:ln/>
        </p:spPr>
        <p:txBody>
          <a:bodyPr wrap="square" lIns="0" tIns="0" rIns="0" bIns="0" rtlCol="0" anchor="t"/>
          <a:lstStyle/>
          <a:p>
            <a:pPr marL="0" indent="0" algn="l">
              <a:buNone/>
            </a:pPr>
            <a:r>
              <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Для работы были выбраны колхозы "Красная Москва" и "Имени Ворошилова" в Тазовском районе. Ответственным исполнителем назначен А.К. Краснобаев, в колхозах "</a:t>
            </a:r>
            <a:r>
              <a:rPr lang="ru-RU" sz="1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Едай</a:t>
            </a:r>
            <a:r>
              <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Ил" и "Передовик" Ямальского района – исполнитель </a:t>
            </a:r>
            <a:r>
              <a:rPr lang="ru-RU" sz="1000" dirty="0">
                <a:solidFill>
                  <a:schemeClr val="bg1"/>
                </a:solidFill>
                <a:latin typeface="Arial" panose="020B0604020202020204" pitchFamily="34" charset="0"/>
                <a:ea typeface="Times New Roman" panose="02020603050405020304" pitchFamily="18" charset="0"/>
                <a:cs typeface="Arial" panose="020B0604020202020204" pitchFamily="34" charset="0"/>
              </a:rPr>
              <a:t>А.Г. </a:t>
            </a:r>
            <a:r>
              <a:rPr lang="ru-RU"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Ревнивых, в колхозах "Красная звезда", "Красный октябрь", "20-лет Октября" Приуральского района – исполнители А. А. Ключарев и М. В. Полянская.</a:t>
            </a:r>
            <a:endParaRPr lang="en-US" sz="1000" dirty="0">
              <a:solidFill>
                <a:schemeClr val="bg1"/>
              </a:solidFill>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BABD1D97-8C0D-3210-EB77-2C5CE4989CFE}"/>
              </a:ext>
            </a:extLst>
          </p:cNvPr>
          <p:cNvPicPr>
            <a:picLocks noChangeAspect="1"/>
          </p:cNvPicPr>
          <p:nvPr/>
        </p:nvPicPr>
        <p:blipFill>
          <a:blip r:embed="rId4"/>
          <a:stretch>
            <a:fillRect/>
          </a:stretch>
        </p:blipFill>
        <p:spPr>
          <a:xfrm>
            <a:off x="5130007" y="208615"/>
            <a:ext cx="3777768" cy="2715270"/>
          </a:xfrm>
          <a:prstGeom prst="rect">
            <a:avLst/>
          </a:prstGeom>
        </p:spPr>
      </p:pic>
      <p:pic>
        <p:nvPicPr>
          <p:cNvPr id="12" name="Рисунок 11">
            <a:extLst>
              <a:ext uri="{FF2B5EF4-FFF2-40B4-BE49-F238E27FC236}">
                <a16:creationId xmlns:a16="http://schemas.microsoft.com/office/drawing/2014/main" id="{64B9C271-F726-73D3-A32D-F9F1A00B5BA1}"/>
              </a:ext>
            </a:extLst>
          </p:cNvPr>
          <p:cNvPicPr>
            <a:picLocks noChangeAspect="1"/>
          </p:cNvPicPr>
          <p:nvPr/>
        </p:nvPicPr>
        <p:blipFill>
          <a:blip r:embed="rId5"/>
          <a:srcRect l="3101" t="3048" r="3488" b="5123"/>
          <a:stretch/>
        </p:blipFill>
        <p:spPr>
          <a:xfrm>
            <a:off x="5130007" y="2544606"/>
            <a:ext cx="3366468" cy="24724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1286</Words>
  <Application>Microsoft Office PowerPoint</Application>
  <PresentationFormat>Экран (16:9)</PresentationFormat>
  <Paragraphs>68</Paragraphs>
  <Slides>14</Slides>
  <Notes>14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 </cp:lastModifiedBy>
  <cp:revision>9</cp:revision>
  <dcterms:created xsi:type="dcterms:W3CDTF">2025-04-23T08:26:47Z</dcterms:created>
  <dcterms:modified xsi:type="dcterms:W3CDTF">2025-06-04T06:17:23Z</dcterms:modified>
</cp:coreProperties>
</file>